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5">
  <p:sldMasterIdLst>
    <p:sldMasterId id="2147483648" r:id="rId1"/>
  </p:sldMasterIdLst>
  <p:notesMasterIdLst>
    <p:notesMasterId r:id="rId3"/>
  </p:notesMasterIdLst>
  <p:handoutMasterIdLst>
    <p:handoutMasterId r:id="rId4"/>
  </p:handoutMasterIdLst>
  <p:sldIdLst>
    <p:sldId id="256" r:id="rId2"/>
  </p:sldIdLst>
  <p:sldSz cx="38404800" cy="38404800"/>
  <p:notesSz cx="9271000" cy="7010400"/>
  <p:defaultTextStyle>
    <a:defPPr>
      <a:defRPr lang="en-US"/>
    </a:defPPr>
    <a:lvl1pPr marL="0" algn="l" defTabSz="4389028" rtl="0" eaLnBrk="1" latinLnBrk="0" hangingPunct="1">
      <a:defRPr sz="8700" kern="1200">
        <a:solidFill>
          <a:schemeClr val="tx1"/>
        </a:solidFill>
        <a:latin typeface="+mn-lt"/>
        <a:ea typeface="+mn-ea"/>
        <a:cs typeface="+mn-cs"/>
      </a:defRPr>
    </a:lvl1pPr>
    <a:lvl2pPr marL="2194514" algn="l" defTabSz="4389028" rtl="0" eaLnBrk="1" latinLnBrk="0" hangingPunct="1">
      <a:defRPr sz="8700" kern="1200">
        <a:solidFill>
          <a:schemeClr val="tx1"/>
        </a:solidFill>
        <a:latin typeface="+mn-lt"/>
        <a:ea typeface="+mn-ea"/>
        <a:cs typeface="+mn-cs"/>
      </a:defRPr>
    </a:lvl2pPr>
    <a:lvl3pPr marL="4389028" algn="l" defTabSz="4389028" rtl="0" eaLnBrk="1" latinLnBrk="0" hangingPunct="1">
      <a:defRPr sz="8700" kern="1200">
        <a:solidFill>
          <a:schemeClr val="tx1"/>
        </a:solidFill>
        <a:latin typeface="+mn-lt"/>
        <a:ea typeface="+mn-ea"/>
        <a:cs typeface="+mn-cs"/>
      </a:defRPr>
    </a:lvl3pPr>
    <a:lvl4pPr marL="6583543" algn="l" defTabSz="4389028" rtl="0" eaLnBrk="1" latinLnBrk="0" hangingPunct="1">
      <a:defRPr sz="8700" kern="1200">
        <a:solidFill>
          <a:schemeClr val="tx1"/>
        </a:solidFill>
        <a:latin typeface="+mn-lt"/>
        <a:ea typeface="+mn-ea"/>
        <a:cs typeface="+mn-cs"/>
      </a:defRPr>
    </a:lvl4pPr>
    <a:lvl5pPr marL="8778057" algn="l" defTabSz="4389028" rtl="0" eaLnBrk="1" latinLnBrk="0" hangingPunct="1">
      <a:defRPr sz="8700" kern="1200">
        <a:solidFill>
          <a:schemeClr val="tx1"/>
        </a:solidFill>
        <a:latin typeface="+mn-lt"/>
        <a:ea typeface="+mn-ea"/>
        <a:cs typeface="+mn-cs"/>
      </a:defRPr>
    </a:lvl5pPr>
    <a:lvl6pPr marL="10972571" algn="l" defTabSz="4389028" rtl="0" eaLnBrk="1" latinLnBrk="0" hangingPunct="1">
      <a:defRPr sz="8700" kern="1200">
        <a:solidFill>
          <a:schemeClr val="tx1"/>
        </a:solidFill>
        <a:latin typeface="+mn-lt"/>
        <a:ea typeface="+mn-ea"/>
        <a:cs typeface="+mn-cs"/>
      </a:defRPr>
    </a:lvl6pPr>
    <a:lvl7pPr marL="13167085" algn="l" defTabSz="4389028" rtl="0" eaLnBrk="1" latinLnBrk="0" hangingPunct="1">
      <a:defRPr sz="8700" kern="1200">
        <a:solidFill>
          <a:schemeClr val="tx1"/>
        </a:solidFill>
        <a:latin typeface="+mn-lt"/>
        <a:ea typeface="+mn-ea"/>
        <a:cs typeface="+mn-cs"/>
      </a:defRPr>
    </a:lvl7pPr>
    <a:lvl8pPr marL="15361599" algn="l" defTabSz="4389028" rtl="0" eaLnBrk="1" latinLnBrk="0" hangingPunct="1">
      <a:defRPr sz="8700" kern="1200">
        <a:solidFill>
          <a:schemeClr val="tx1"/>
        </a:solidFill>
        <a:latin typeface="+mn-lt"/>
        <a:ea typeface="+mn-ea"/>
        <a:cs typeface="+mn-cs"/>
      </a:defRPr>
    </a:lvl8pPr>
    <a:lvl9pPr marL="17556115" algn="l" defTabSz="4389028" rtl="0" eaLnBrk="1" latinLnBrk="0" hangingPunct="1">
      <a:defRPr sz="87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6C0A"/>
    <a:srgbClr val="10253F"/>
    <a:srgbClr val="215968"/>
    <a:srgbClr val="403152"/>
    <a:srgbClr val="1E1C11"/>
    <a:srgbClr val="984807"/>
    <a:srgbClr val="953735"/>
    <a:srgbClr val="4F6228"/>
    <a:srgbClr val="C9F1FF"/>
    <a:srgbClr val="D2EC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489" autoAdjust="0"/>
  </p:normalViewPr>
  <p:slideViewPr>
    <p:cSldViewPr>
      <p:cViewPr>
        <p:scale>
          <a:sx n="40" d="100"/>
          <a:sy n="40" d="100"/>
        </p:scale>
        <p:origin x="3336" y="5178"/>
      </p:cViewPr>
      <p:guideLst>
        <p:guide orient="horz" pos="12096"/>
        <p:guide pos="1209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17433" cy="350520"/>
          </a:xfrm>
          <a:prstGeom prst="rect">
            <a:avLst/>
          </a:prstGeom>
        </p:spPr>
        <p:txBody>
          <a:bodyPr vert="horz" lIns="93031" tIns="46516" rIns="93031" bIns="46516" rtlCol="0"/>
          <a:lstStyle>
            <a:lvl1pPr algn="l">
              <a:defRPr sz="1200"/>
            </a:lvl1pPr>
          </a:lstStyle>
          <a:p>
            <a:endParaRPr lang="en-US"/>
          </a:p>
        </p:txBody>
      </p:sp>
      <p:sp>
        <p:nvSpPr>
          <p:cNvPr id="3" name="Date Placeholder 2"/>
          <p:cNvSpPr>
            <a:spLocks noGrp="1"/>
          </p:cNvSpPr>
          <p:nvPr>
            <p:ph type="dt" sz="quarter" idx="1"/>
          </p:nvPr>
        </p:nvSpPr>
        <p:spPr>
          <a:xfrm>
            <a:off x="5251421" y="0"/>
            <a:ext cx="4017433" cy="350520"/>
          </a:xfrm>
          <a:prstGeom prst="rect">
            <a:avLst/>
          </a:prstGeom>
        </p:spPr>
        <p:txBody>
          <a:bodyPr vert="horz" lIns="93031" tIns="46516" rIns="93031" bIns="46516" rtlCol="0"/>
          <a:lstStyle>
            <a:lvl1pPr algn="r">
              <a:defRPr sz="1200"/>
            </a:lvl1pPr>
          </a:lstStyle>
          <a:p>
            <a:fld id="{9281E4DE-EB0E-4FB2-BE29-FC865D9A50FC}" type="datetimeFigureOut">
              <a:rPr lang="en-US" smtClean="0"/>
              <a:t>2/19/2014</a:t>
            </a:fld>
            <a:endParaRPr lang="en-US"/>
          </a:p>
        </p:txBody>
      </p:sp>
      <p:sp>
        <p:nvSpPr>
          <p:cNvPr id="4" name="Footer Placeholder 3"/>
          <p:cNvSpPr>
            <a:spLocks noGrp="1"/>
          </p:cNvSpPr>
          <p:nvPr>
            <p:ph type="ftr" sz="quarter" idx="2"/>
          </p:nvPr>
        </p:nvSpPr>
        <p:spPr>
          <a:xfrm>
            <a:off x="0" y="6658664"/>
            <a:ext cx="4017433" cy="350520"/>
          </a:xfrm>
          <a:prstGeom prst="rect">
            <a:avLst/>
          </a:prstGeom>
        </p:spPr>
        <p:txBody>
          <a:bodyPr vert="horz" lIns="93031" tIns="46516" rIns="93031" bIns="46516" rtlCol="0" anchor="b"/>
          <a:lstStyle>
            <a:lvl1pPr algn="l">
              <a:defRPr sz="1200"/>
            </a:lvl1pPr>
          </a:lstStyle>
          <a:p>
            <a:endParaRPr lang="en-US"/>
          </a:p>
        </p:txBody>
      </p:sp>
      <p:sp>
        <p:nvSpPr>
          <p:cNvPr id="5" name="Slide Number Placeholder 4"/>
          <p:cNvSpPr>
            <a:spLocks noGrp="1"/>
          </p:cNvSpPr>
          <p:nvPr>
            <p:ph type="sldNum" sz="quarter" idx="3"/>
          </p:nvPr>
        </p:nvSpPr>
        <p:spPr>
          <a:xfrm>
            <a:off x="5251421" y="6658664"/>
            <a:ext cx="4017433" cy="350520"/>
          </a:xfrm>
          <a:prstGeom prst="rect">
            <a:avLst/>
          </a:prstGeom>
        </p:spPr>
        <p:txBody>
          <a:bodyPr vert="horz" lIns="93031" tIns="46516" rIns="93031" bIns="46516" rtlCol="0" anchor="b"/>
          <a:lstStyle>
            <a:lvl1pPr algn="r">
              <a:defRPr sz="1200"/>
            </a:lvl1pPr>
          </a:lstStyle>
          <a:p>
            <a:fld id="{DE247C12-2C6F-4F8F-A764-8CB2FE9A43B8}" type="slidenum">
              <a:rPr lang="en-US" smtClean="0"/>
              <a:t>‹#›</a:t>
            </a:fld>
            <a:endParaRPr lang="en-US"/>
          </a:p>
        </p:txBody>
      </p:sp>
    </p:spTree>
    <p:extLst>
      <p:ext uri="{BB962C8B-B14F-4D97-AF65-F5344CB8AC3E}">
        <p14:creationId xmlns:p14="http://schemas.microsoft.com/office/powerpoint/2010/main" val="84679124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jpe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17963" cy="350838"/>
          </a:xfrm>
          <a:prstGeom prst="rect">
            <a:avLst/>
          </a:prstGeom>
        </p:spPr>
        <p:txBody>
          <a:bodyPr vert="horz" lIns="91440" tIns="45720" rIns="91440" bIns="45720" rtlCol="0"/>
          <a:lstStyle>
            <a:lvl1pPr algn="l">
              <a:defRPr sz="1200"/>
            </a:lvl1pPr>
          </a:lstStyle>
          <a:p>
            <a:endParaRPr lang="tr-TR"/>
          </a:p>
        </p:txBody>
      </p:sp>
      <p:sp>
        <p:nvSpPr>
          <p:cNvPr id="3" name="Date Placeholder 2"/>
          <p:cNvSpPr>
            <a:spLocks noGrp="1"/>
          </p:cNvSpPr>
          <p:nvPr>
            <p:ph type="dt" idx="1"/>
          </p:nvPr>
        </p:nvSpPr>
        <p:spPr>
          <a:xfrm>
            <a:off x="5251450" y="0"/>
            <a:ext cx="4017963" cy="350838"/>
          </a:xfrm>
          <a:prstGeom prst="rect">
            <a:avLst/>
          </a:prstGeom>
        </p:spPr>
        <p:txBody>
          <a:bodyPr vert="horz" lIns="91440" tIns="45720" rIns="91440" bIns="45720" rtlCol="0"/>
          <a:lstStyle>
            <a:lvl1pPr algn="r">
              <a:defRPr sz="1200"/>
            </a:lvl1pPr>
          </a:lstStyle>
          <a:p>
            <a:fld id="{18B90BA5-A4AE-4CC6-B17B-0490AA5FA2C2}" type="datetimeFigureOut">
              <a:rPr lang="tr-TR" smtClean="0"/>
              <a:t>19.2.2014</a:t>
            </a:fld>
            <a:endParaRPr lang="tr-TR"/>
          </a:p>
        </p:txBody>
      </p:sp>
      <p:sp>
        <p:nvSpPr>
          <p:cNvPr id="4" name="Slide Image Placeholder 3"/>
          <p:cNvSpPr>
            <a:spLocks noGrp="1" noRot="1" noChangeAspect="1"/>
          </p:cNvSpPr>
          <p:nvPr>
            <p:ph type="sldImg" idx="2"/>
          </p:nvPr>
        </p:nvSpPr>
        <p:spPr>
          <a:xfrm>
            <a:off x="3321050" y="525463"/>
            <a:ext cx="2628900" cy="2628900"/>
          </a:xfrm>
          <a:prstGeom prst="rect">
            <a:avLst/>
          </a:prstGeom>
          <a:noFill/>
          <a:ln w="12700">
            <a:solidFill>
              <a:prstClr val="black"/>
            </a:solidFill>
          </a:ln>
        </p:spPr>
        <p:txBody>
          <a:bodyPr vert="horz" lIns="91440" tIns="45720" rIns="91440" bIns="45720" rtlCol="0" anchor="ctr"/>
          <a:lstStyle/>
          <a:p>
            <a:endParaRPr lang="tr-TR"/>
          </a:p>
        </p:txBody>
      </p:sp>
      <p:sp>
        <p:nvSpPr>
          <p:cNvPr id="5" name="Notes Placeholder 4"/>
          <p:cNvSpPr>
            <a:spLocks noGrp="1"/>
          </p:cNvSpPr>
          <p:nvPr>
            <p:ph type="body" sz="quarter" idx="3"/>
          </p:nvPr>
        </p:nvSpPr>
        <p:spPr>
          <a:xfrm>
            <a:off x="927100" y="3330575"/>
            <a:ext cx="7416800" cy="31543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tr-TR"/>
          </a:p>
        </p:txBody>
      </p:sp>
      <p:sp>
        <p:nvSpPr>
          <p:cNvPr id="6" name="Footer Placeholder 5"/>
          <p:cNvSpPr>
            <a:spLocks noGrp="1"/>
          </p:cNvSpPr>
          <p:nvPr>
            <p:ph type="ftr" sz="quarter" idx="4"/>
          </p:nvPr>
        </p:nvSpPr>
        <p:spPr>
          <a:xfrm>
            <a:off x="0" y="6657975"/>
            <a:ext cx="4017963" cy="350838"/>
          </a:xfrm>
          <a:prstGeom prst="rect">
            <a:avLst/>
          </a:prstGeom>
        </p:spPr>
        <p:txBody>
          <a:bodyPr vert="horz" lIns="91440" tIns="45720" rIns="91440" bIns="45720" rtlCol="0" anchor="b"/>
          <a:lstStyle>
            <a:lvl1pPr algn="l">
              <a:defRPr sz="1200"/>
            </a:lvl1pPr>
          </a:lstStyle>
          <a:p>
            <a:endParaRPr lang="tr-TR"/>
          </a:p>
        </p:txBody>
      </p:sp>
      <p:sp>
        <p:nvSpPr>
          <p:cNvPr id="7" name="Slide Number Placeholder 6"/>
          <p:cNvSpPr>
            <a:spLocks noGrp="1"/>
          </p:cNvSpPr>
          <p:nvPr>
            <p:ph type="sldNum" sz="quarter" idx="5"/>
          </p:nvPr>
        </p:nvSpPr>
        <p:spPr>
          <a:xfrm>
            <a:off x="5251450" y="6657975"/>
            <a:ext cx="4017963" cy="350838"/>
          </a:xfrm>
          <a:prstGeom prst="rect">
            <a:avLst/>
          </a:prstGeom>
        </p:spPr>
        <p:txBody>
          <a:bodyPr vert="horz" lIns="91440" tIns="45720" rIns="91440" bIns="45720" rtlCol="0" anchor="b"/>
          <a:lstStyle>
            <a:lvl1pPr algn="r">
              <a:defRPr sz="1200"/>
            </a:lvl1pPr>
          </a:lstStyle>
          <a:p>
            <a:fld id="{8D96AF9C-56F1-4B33-9FA1-28B0ED536680}" type="slidenum">
              <a:rPr lang="tr-TR" smtClean="0"/>
              <a:t>‹#›</a:t>
            </a:fld>
            <a:endParaRPr lang="tr-TR"/>
          </a:p>
        </p:txBody>
      </p:sp>
    </p:spTree>
    <p:extLst>
      <p:ext uri="{BB962C8B-B14F-4D97-AF65-F5344CB8AC3E}">
        <p14:creationId xmlns:p14="http://schemas.microsoft.com/office/powerpoint/2010/main" val="15498012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8D96AF9C-56F1-4B33-9FA1-28B0ED536680}" type="slidenum">
              <a:rPr lang="tr-TR" smtClean="0"/>
              <a:t>1</a:t>
            </a:fld>
            <a:endParaRPr lang="tr-TR"/>
          </a:p>
        </p:txBody>
      </p:sp>
    </p:spTree>
    <p:extLst>
      <p:ext uri="{BB962C8B-B14F-4D97-AF65-F5344CB8AC3E}">
        <p14:creationId xmlns:p14="http://schemas.microsoft.com/office/powerpoint/2010/main" val="29943160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911225" y="666750"/>
            <a:ext cx="28033134" cy="3333750"/>
          </a:xfrm>
        </p:spPr>
        <p:txBody>
          <a:bodyPr/>
          <a:lstStyle>
            <a:lvl1pPr marL="0" indent="0">
              <a:buNone/>
              <a:defRPr sz="13400"/>
            </a:lvl1pPr>
          </a:lstStyle>
          <a:p>
            <a:pPr algn="ctr"/>
            <a:r>
              <a:rPr lang="en-US" sz="6700" b="1" i="1" dirty="0" smtClean="0">
                <a:solidFill>
                  <a:schemeClr val="bg1"/>
                </a:solidFill>
                <a:effectLst>
                  <a:outerShdw blurRad="38100" dist="38100" dir="2700000" algn="tl">
                    <a:srgbClr val="000000">
                      <a:alpha val="43137"/>
                    </a:srgbClr>
                  </a:outerShdw>
                </a:effectLst>
                <a:cs typeface="Arial" pitchFamily="34" charset="0"/>
              </a:rPr>
              <a:t>This is a Scientific Poster Template created by </a:t>
            </a:r>
            <a:r>
              <a:rPr lang="en-US" sz="6700" b="1" i="1" dirty="0" err="1" smtClean="0">
                <a:solidFill>
                  <a:schemeClr val="bg1"/>
                </a:solidFill>
                <a:effectLst>
                  <a:outerShdw blurRad="38100" dist="38100" dir="2700000" algn="tl">
                    <a:srgbClr val="000000">
                      <a:alpha val="43137"/>
                    </a:srgbClr>
                  </a:outerShdw>
                </a:effectLst>
                <a:cs typeface="Arial" pitchFamily="34" charset="0"/>
              </a:rPr>
              <a:t>Graphicsland</a:t>
            </a:r>
            <a:r>
              <a:rPr lang="en-US" sz="6700" b="1" i="1" dirty="0" smtClean="0">
                <a:solidFill>
                  <a:schemeClr val="bg1"/>
                </a:solidFill>
                <a:effectLst>
                  <a:outerShdw blurRad="38100" dist="38100" dir="2700000" algn="tl">
                    <a:srgbClr val="000000">
                      <a:alpha val="43137"/>
                    </a:srgbClr>
                  </a:outerShdw>
                </a:effectLst>
                <a:cs typeface="Arial" pitchFamily="34" charset="0"/>
              </a:rPr>
              <a:t> &amp; MakeSigns.com </a:t>
            </a:r>
            <a:br>
              <a:rPr lang="en-US" sz="6700" b="1" i="1" dirty="0" smtClean="0">
                <a:solidFill>
                  <a:schemeClr val="bg1"/>
                </a:solidFill>
                <a:effectLst>
                  <a:outerShdw blurRad="38100" dist="38100" dir="2700000" algn="tl">
                    <a:srgbClr val="000000">
                      <a:alpha val="43137"/>
                    </a:srgbClr>
                  </a:outerShdw>
                </a:effectLst>
                <a:cs typeface="Arial" pitchFamily="34" charset="0"/>
              </a:rPr>
            </a:br>
            <a:r>
              <a:rPr lang="en-US" sz="6700" b="1" i="1" dirty="0" smtClean="0">
                <a:solidFill>
                  <a:schemeClr val="bg1"/>
                </a:solidFill>
                <a:effectLst>
                  <a:outerShdw blurRad="38100" dist="38100" dir="2700000" algn="tl">
                    <a:srgbClr val="000000">
                      <a:alpha val="43137"/>
                    </a:srgbClr>
                  </a:outerShdw>
                </a:effectLst>
                <a:cs typeface="Arial" pitchFamily="34" charset="0"/>
              </a:rPr>
              <a:t>Your poster title would go on these lines</a:t>
            </a:r>
            <a:endParaRPr lang="en-US" sz="6700" b="1" i="1" dirty="0">
              <a:solidFill>
                <a:schemeClr val="bg1"/>
              </a:solidFill>
              <a:effectLst>
                <a:outerShdw blurRad="38100" dist="38100" dir="2700000" algn="tl">
                  <a:srgbClr val="000000">
                    <a:alpha val="43137"/>
                  </a:srgbClr>
                </a:outerShdw>
              </a:effectLst>
              <a:cs typeface="Arial" pitchFamily="34" charset="0"/>
            </a:endParaRPr>
          </a:p>
        </p:txBody>
      </p:sp>
      <p:sp>
        <p:nvSpPr>
          <p:cNvPr id="12" name="Text Placeholder 11"/>
          <p:cNvSpPr>
            <a:spLocks noGrp="1"/>
          </p:cNvSpPr>
          <p:nvPr>
            <p:ph type="body" sz="quarter" idx="11" hasCustomPrompt="1"/>
          </p:nvPr>
        </p:nvSpPr>
        <p:spPr>
          <a:xfrm>
            <a:off x="911225" y="4533900"/>
            <a:ext cx="28033134" cy="2133600"/>
          </a:xfrm>
        </p:spPr>
        <p:txBody>
          <a:bodyPr/>
          <a:lstStyle>
            <a:lvl1pPr marL="0" indent="0">
              <a:buNone/>
              <a:defRPr sz="13400"/>
            </a:lvl1pPr>
          </a:lstStyle>
          <a:p>
            <a:pPr algn="ctr"/>
            <a:r>
              <a:rPr lang="en-US" sz="4500" dirty="0" smtClean="0">
                <a:solidFill>
                  <a:schemeClr val="bg1"/>
                </a:solidFill>
                <a:cs typeface="Arial" pitchFamily="34" charset="0"/>
              </a:rPr>
              <a:t>Author Name, RN</a:t>
            </a:r>
            <a:r>
              <a:rPr lang="en-US" sz="4500" baseline="30000" dirty="0" smtClean="0">
                <a:solidFill>
                  <a:schemeClr val="bg1"/>
                </a:solidFill>
                <a:cs typeface="Arial" pitchFamily="34" charset="0"/>
              </a:rPr>
              <a:t>1</a:t>
            </a:r>
            <a:r>
              <a:rPr lang="en-US" sz="4500" dirty="0" smtClean="0">
                <a:solidFill>
                  <a:schemeClr val="bg1"/>
                </a:solidFill>
                <a:cs typeface="Arial" pitchFamily="34" charset="0"/>
              </a:rPr>
              <a:t>; Author Name, Ph.D</a:t>
            </a:r>
            <a:r>
              <a:rPr lang="en-US" sz="4500" baseline="30000" dirty="0" smtClean="0">
                <a:solidFill>
                  <a:schemeClr val="bg1"/>
                </a:solidFill>
                <a:cs typeface="Arial" pitchFamily="34" charset="0"/>
              </a:rPr>
              <a:t>2</a:t>
            </a:r>
            <a:r>
              <a:rPr lang="en-US" sz="4500" dirty="0" smtClean="0">
                <a:solidFill>
                  <a:schemeClr val="bg1"/>
                </a:solidFill>
                <a:cs typeface="Arial" pitchFamily="34" charset="0"/>
              </a:rPr>
              <a:t>, Author Name, RN</a:t>
            </a:r>
            <a:r>
              <a:rPr lang="en-US" sz="4500" baseline="30000" dirty="0" smtClean="0">
                <a:solidFill>
                  <a:schemeClr val="bg1"/>
                </a:solidFill>
                <a:cs typeface="Arial" pitchFamily="34" charset="0"/>
              </a:rPr>
              <a:t>2,3</a:t>
            </a:r>
            <a:r>
              <a:rPr lang="en-US" sz="4500" dirty="0" smtClean="0">
                <a:solidFill>
                  <a:schemeClr val="bg1"/>
                </a:solidFill>
                <a:cs typeface="Arial" pitchFamily="34" charset="0"/>
              </a:rPr>
              <a:t>; Author Name, Ph.D</a:t>
            </a:r>
            <a:r>
              <a:rPr lang="en-US" sz="4500" baseline="30000" dirty="0" smtClean="0">
                <a:solidFill>
                  <a:schemeClr val="bg1"/>
                </a:solidFill>
                <a:cs typeface="Arial" pitchFamily="34" charset="0"/>
              </a:rPr>
              <a:t>1,4</a:t>
            </a:r>
            <a:r>
              <a:rPr lang="en-US" sz="4500" dirty="0" smtClean="0">
                <a:solidFill>
                  <a:schemeClr val="bg1"/>
                </a:solidFill>
                <a:cs typeface="Arial" pitchFamily="34" charset="0"/>
              </a:rPr>
              <a:t> </a:t>
            </a:r>
            <a:br>
              <a:rPr lang="en-US" sz="4500" dirty="0" smtClean="0">
                <a:solidFill>
                  <a:schemeClr val="bg1"/>
                </a:solidFill>
                <a:cs typeface="Arial" pitchFamily="34" charset="0"/>
              </a:rPr>
            </a:br>
            <a:r>
              <a:rPr lang="en-US" sz="4500" baseline="30000" dirty="0" smtClean="0">
                <a:solidFill>
                  <a:schemeClr val="bg1"/>
                </a:solidFill>
                <a:cs typeface="Arial" pitchFamily="34" charset="0"/>
              </a:rPr>
              <a:t>1</a:t>
            </a:r>
            <a:r>
              <a:rPr lang="en-US" sz="4500" dirty="0" smtClean="0">
                <a:solidFill>
                  <a:schemeClr val="bg1"/>
                </a:solidFill>
                <a:cs typeface="Arial" pitchFamily="34" charset="0"/>
              </a:rPr>
              <a:t>Name of University, City, State; </a:t>
            </a:r>
            <a:r>
              <a:rPr lang="en-US" sz="4500" baseline="30000" dirty="0" smtClean="0">
                <a:solidFill>
                  <a:schemeClr val="bg1"/>
                </a:solidFill>
                <a:cs typeface="Arial" pitchFamily="34" charset="0"/>
              </a:rPr>
              <a:t>2</a:t>
            </a:r>
            <a:r>
              <a:rPr lang="en-US" sz="4500" dirty="0" smtClean="0">
                <a:solidFill>
                  <a:schemeClr val="bg1"/>
                </a:solidFill>
                <a:cs typeface="Arial" pitchFamily="34" charset="0"/>
              </a:rPr>
              <a:t>Name of University, City, State; </a:t>
            </a:r>
            <a:r>
              <a:rPr lang="en-US" sz="4500" baseline="30000" dirty="0" smtClean="0">
                <a:solidFill>
                  <a:schemeClr val="bg1"/>
                </a:solidFill>
                <a:cs typeface="Arial" pitchFamily="34" charset="0"/>
              </a:rPr>
              <a:t>3</a:t>
            </a:r>
            <a:r>
              <a:rPr lang="en-US" sz="4500" dirty="0" smtClean="0">
                <a:solidFill>
                  <a:schemeClr val="bg1"/>
                </a:solidFill>
                <a:cs typeface="Arial" pitchFamily="34" charset="0"/>
              </a:rPr>
              <a:t>Name of University, City, State; </a:t>
            </a:r>
            <a:r>
              <a:rPr lang="en-US" sz="4500" baseline="30000" dirty="0" smtClean="0">
                <a:solidFill>
                  <a:schemeClr val="bg1"/>
                </a:solidFill>
                <a:cs typeface="Arial" pitchFamily="34" charset="0"/>
              </a:rPr>
              <a:t>4</a:t>
            </a:r>
            <a:r>
              <a:rPr lang="en-US" sz="4500" dirty="0" smtClean="0">
                <a:solidFill>
                  <a:schemeClr val="bg1"/>
                </a:solidFill>
                <a:cs typeface="Arial" pitchFamily="34" charset="0"/>
              </a:rPr>
              <a:t>Name of University, City, State; </a:t>
            </a:r>
            <a:endParaRPr lang="en-US" sz="4500" dirty="0">
              <a:solidFill>
                <a:schemeClr val="bg1"/>
              </a:solidFill>
              <a:cs typeface="Arial" pitchFamily="34" charset="0"/>
            </a:endParaRPr>
          </a:p>
        </p:txBody>
      </p:sp>
    </p:spTree>
    <p:extLst>
      <p:ext uri="{BB962C8B-B14F-4D97-AF65-F5344CB8AC3E}">
        <p14:creationId xmlns:p14="http://schemas.microsoft.com/office/powerpoint/2010/main" val="804200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8E1F909-3568-40F5-8205-05484158C88C}" type="datetimeFigureOut">
              <a:rPr lang="en-US" smtClean="0"/>
              <a:t>2/19/2014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40D005-FB29-4DA1-AF6A-7002CDC49E30}" type="slidenum">
              <a:rPr lang="en-US" smtClean="0"/>
              <a:t>‹#›</a:t>
            </a:fld>
            <a:endParaRPr lang="en-US"/>
          </a:p>
        </p:txBody>
      </p:sp>
    </p:spTree>
    <p:extLst>
      <p:ext uri="{BB962C8B-B14F-4D97-AF65-F5344CB8AC3E}">
        <p14:creationId xmlns:p14="http://schemas.microsoft.com/office/powerpoint/2010/main" val="2566461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239197" y="4925063"/>
            <a:ext cx="31103890" cy="10485755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914203" y="4925063"/>
            <a:ext cx="92684915" cy="10485755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8E1F909-3568-40F5-8205-05484158C88C}" type="datetimeFigureOut">
              <a:rPr lang="en-US" smtClean="0"/>
              <a:t>2/19/2014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40D005-FB29-4DA1-AF6A-7002CDC49E30}" type="slidenum">
              <a:rPr lang="en-US" smtClean="0"/>
              <a:t>‹#›</a:t>
            </a:fld>
            <a:endParaRPr lang="en-US"/>
          </a:p>
        </p:txBody>
      </p:sp>
    </p:spTree>
    <p:extLst>
      <p:ext uri="{BB962C8B-B14F-4D97-AF65-F5344CB8AC3E}">
        <p14:creationId xmlns:p14="http://schemas.microsoft.com/office/powerpoint/2010/main" val="2634695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8E1F909-3568-40F5-8205-05484158C88C}" type="datetimeFigureOut">
              <a:rPr lang="en-US" smtClean="0"/>
              <a:t>2/19/2014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40D005-FB29-4DA1-AF6A-7002CDC49E30}" type="slidenum">
              <a:rPr lang="en-US" smtClean="0"/>
              <a:t>‹#›</a:t>
            </a:fld>
            <a:endParaRPr lang="en-US"/>
          </a:p>
        </p:txBody>
      </p:sp>
    </p:spTree>
    <p:extLst>
      <p:ext uri="{BB962C8B-B14F-4D97-AF65-F5344CB8AC3E}">
        <p14:creationId xmlns:p14="http://schemas.microsoft.com/office/powerpoint/2010/main" val="23944130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5" y="24678644"/>
            <a:ext cx="32644080" cy="7627620"/>
          </a:xfr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033715" y="16277597"/>
            <a:ext cx="32644080" cy="8401047"/>
          </a:xfrm>
        </p:spPr>
        <p:txBody>
          <a:bodyPr anchor="b"/>
          <a:lstStyle>
            <a:lvl1pPr marL="0" indent="0">
              <a:buNone/>
              <a:defRPr sz="9700">
                <a:solidFill>
                  <a:schemeClr val="tx1">
                    <a:tint val="75000"/>
                  </a:schemeClr>
                </a:solidFill>
              </a:defRPr>
            </a:lvl1pPr>
            <a:lvl2pPr marL="2194514" indent="0">
              <a:buNone/>
              <a:defRPr sz="8700">
                <a:solidFill>
                  <a:schemeClr val="tx1">
                    <a:tint val="75000"/>
                  </a:schemeClr>
                </a:solidFill>
              </a:defRPr>
            </a:lvl2pPr>
            <a:lvl3pPr marL="4389028" indent="0">
              <a:buNone/>
              <a:defRPr sz="7700">
                <a:solidFill>
                  <a:schemeClr val="tx1">
                    <a:tint val="75000"/>
                  </a:schemeClr>
                </a:solidFill>
              </a:defRPr>
            </a:lvl3pPr>
            <a:lvl4pPr marL="6583543" indent="0">
              <a:buNone/>
              <a:defRPr sz="6700">
                <a:solidFill>
                  <a:schemeClr val="tx1">
                    <a:tint val="75000"/>
                  </a:schemeClr>
                </a:solidFill>
              </a:defRPr>
            </a:lvl4pPr>
            <a:lvl5pPr marL="8778057" indent="0">
              <a:buNone/>
              <a:defRPr sz="6700">
                <a:solidFill>
                  <a:schemeClr val="tx1">
                    <a:tint val="75000"/>
                  </a:schemeClr>
                </a:solidFill>
              </a:defRPr>
            </a:lvl5pPr>
            <a:lvl6pPr marL="10972571" indent="0">
              <a:buNone/>
              <a:defRPr sz="6700">
                <a:solidFill>
                  <a:schemeClr val="tx1">
                    <a:tint val="75000"/>
                  </a:schemeClr>
                </a:solidFill>
              </a:defRPr>
            </a:lvl6pPr>
            <a:lvl7pPr marL="13167085" indent="0">
              <a:buNone/>
              <a:defRPr sz="6700">
                <a:solidFill>
                  <a:schemeClr val="tx1">
                    <a:tint val="75000"/>
                  </a:schemeClr>
                </a:solidFill>
              </a:defRPr>
            </a:lvl7pPr>
            <a:lvl8pPr marL="15361599" indent="0">
              <a:buNone/>
              <a:defRPr sz="6700">
                <a:solidFill>
                  <a:schemeClr val="tx1">
                    <a:tint val="75000"/>
                  </a:schemeClr>
                </a:solidFill>
              </a:defRPr>
            </a:lvl8pPr>
            <a:lvl9pPr marL="17556115"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8E1F909-3568-40F5-8205-05484158C88C}" type="datetimeFigureOut">
              <a:rPr lang="en-US" smtClean="0"/>
              <a:t>2/19/2014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40D005-FB29-4DA1-AF6A-7002CDC49E30}" type="slidenum">
              <a:rPr lang="en-US" smtClean="0"/>
              <a:t>‹#›</a:t>
            </a:fld>
            <a:endParaRPr lang="en-US"/>
          </a:p>
        </p:txBody>
      </p:sp>
    </p:spTree>
    <p:extLst>
      <p:ext uri="{BB962C8B-B14F-4D97-AF65-F5344CB8AC3E}">
        <p14:creationId xmlns:p14="http://schemas.microsoft.com/office/powerpoint/2010/main" val="3752968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914201" y="28679143"/>
            <a:ext cx="61894400" cy="81103474"/>
          </a:xfrm>
        </p:spPr>
        <p:txBody>
          <a:bodyPr/>
          <a:lstStyle>
            <a:lvl1pPr>
              <a:defRPr sz="13400"/>
            </a:lvl1pPr>
            <a:lvl2pPr>
              <a:defRPr sz="11500"/>
            </a:lvl2pPr>
            <a:lvl3pPr>
              <a:defRPr sz="9700"/>
            </a:lvl3pPr>
            <a:lvl4pPr>
              <a:defRPr sz="8700"/>
            </a:lvl4pPr>
            <a:lvl5pPr>
              <a:defRPr sz="8700"/>
            </a:lvl5pPr>
            <a:lvl6pPr>
              <a:defRPr sz="8700"/>
            </a:lvl6pPr>
            <a:lvl7pPr>
              <a:defRPr sz="8700"/>
            </a:lvl7pPr>
            <a:lvl8pPr>
              <a:defRPr sz="8700"/>
            </a:lvl8pPr>
            <a:lvl9pPr>
              <a:defRPr sz="8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9448684" y="28679143"/>
            <a:ext cx="61894405" cy="81103474"/>
          </a:xfrm>
        </p:spPr>
        <p:txBody>
          <a:bodyPr/>
          <a:lstStyle>
            <a:lvl1pPr>
              <a:defRPr sz="13400"/>
            </a:lvl1pPr>
            <a:lvl2pPr>
              <a:defRPr sz="11500"/>
            </a:lvl2pPr>
            <a:lvl3pPr>
              <a:defRPr sz="9700"/>
            </a:lvl3pPr>
            <a:lvl4pPr>
              <a:defRPr sz="8700"/>
            </a:lvl4pPr>
            <a:lvl5pPr>
              <a:defRPr sz="8700"/>
            </a:lvl5pPr>
            <a:lvl6pPr>
              <a:defRPr sz="8700"/>
            </a:lvl6pPr>
            <a:lvl7pPr>
              <a:defRPr sz="8700"/>
            </a:lvl7pPr>
            <a:lvl8pPr>
              <a:defRPr sz="8700"/>
            </a:lvl8pPr>
            <a:lvl9pPr>
              <a:defRPr sz="8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8E1F909-3568-40F5-8205-05484158C88C}" type="datetimeFigureOut">
              <a:rPr lang="en-US" smtClean="0"/>
              <a:t>2/19/2014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40D005-FB29-4DA1-AF6A-7002CDC49E30}" type="slidenum">
              <a:rPr lang="en-US" smtClean="0"/>
              <a:t>‹#›</a:t>
            </a:fld>
            <a:endParaRPr lang="en-US"/>
          </a:p>
        </p:txBody>
      </p:sp>
    </p:spTree>
    <p:extLst>
      <p:ext uri="{BB962C8B-B14F-4D97-AF65-F5344CB8AC3E}">
        <p14:creationId xmlns:p14="http://schemas.microsoft.com/office/powerpoint/2010/main" val="20172451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920240" y="1537973"/>
            <a:ext cx="34564320" cy="64008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920242" y="8596635"/>
            <a:ext cx="16968790" cy="3582667"/>
          </a:xfrm>
        </p:spPr>
        <p:txBody>
          <a:bodyPr anchor="b"/>
          <a:lstStyle>
            <a:lvl1pPr marL="0" indent="0">
              <a:buNone/>
              <a:defRPr sz="11500" b="1"/>
            </a:lvl1pPr>
            <a:lvl2pPr marL="2194514" indent="0">
              <a:buNone/>
              <a:defRPr sz="9700" b="1"/>
            </a:lvl2pPr>
            <a:lvl3pPr marL="4389028" indent="0">
              <a:buNone/>
              <a:defRPr sz="8700" b="1"/>
            </a:lvl3pPr>
            <a:lvl4pPr marL="6583543" indent="0">
              <a:buNone/>
              <a:defRPr sz="7700" b="1"/>
            </a:lvl4pPr>
            <a:lvl5pPr marL="8778057" indent="0">
              <a:buNone/>
              <a:defRPr sz="7700" b="1"/>
            </a:lvl5pPr>
            <a:lvl6pPr marL="10972571" indent="0">
              <a:buNone/>
              <a:defRPr sz="7700" b="1"/>
            </a:lvl6pPr>
            <a:lvl7pPr marL="13167085" indent="0">
              <a:buNone/>
              <a:defRPr sz="7700" b="1"/>
            </a:lvl7pPr>
            <a:lvl8pPr marL="15361599" indent="0">
              <a:buNone/>
              <a:defRPr sz="7700" b="1"/>
            </a:lvl8pPr>
            <a:lvl9pPr marL="17556115"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1920242" y="12179300"/>
            <a:ext cx="16968790" cy="22127214"/>
          </a:xfrm>
        </p:spPr>
        <p:txBody>
          <a:bodyPr/>
          <a:lstStyle>
            <a:lvl1pPr>
              <a:defRPr sz="11500"/>
            </a:lvl1pPr>
            <a:lvl2pPr>
              <a:defRPr sz="97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9509108" y="8596635"/>
            <a:ext cx="16975455" cy="3582667"/>
          </a:xfrm>
        </p:spPr>
        <p:txBody>
          <a:bodyPr anchor="b"/>
          <a:lstStyle>
            <a:lvl1pPr marL="0" indent="0">
              <a:buNone/>
              <a:defRPr sz="11500" b="1"/>
            </a:lvl1pPr>
            <a:lvl2pPr marL="2194514" indent="0">
              <a:buNone/>
              <a:defRPr sz="9700" b="1"/>
            </a:lvl2pPr>
            <a:lvl3pPr marL="4389028" indent="0">
              <a:buNone/>
              <a:defRPr sz="8700" b="1"/>
            </a:lvl3pPr>
            <a:lvl4pPr marL="6583543" indent="0">
              <a:buNone/>
              <a:defRPr sz="7700" b="1"/>
            </a:lvl4pPr>
            <a:lvl5pPr marL="8778057" indent="0">
              <a:buNone/>
              <a:defRPr sz="7700" b="1"/>
            </a:lvl5pPr>
            <a:lvl6pPr marL="10972571" indent="0">
              <a:buNone/>
              <a:defRPr sz="7700" b="1"/>
            </a:lvl6pPr>
            <a:lvl7pPr marL="13167085" indent="0">
              <a:buNone/>
              <a:defRPr sz="7700" b="1"/>
            </a:lvl7pPr>
            <a:lvl8pPr marL="15361599" indent="0">
              <a:buNone/>
              <a:defRPr sz="7700" b="1"/>
            </a:lvl8pPr>
            <a:lvl9pPr marL="17556115"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19509108" y="12179300"/>
            <a:ext cx="16975455" cy="22127214"/>
          </a:xfrm>
        </p:spPr>
        <p:txBody>
          <a:bodyPr/>
          <a:lstStyle>
            <a:lvl1pPr>
              <a:defRPr sz="11500"/>
            </a:lvl1pPr>
            <a:lvl2pPr>
              <a:defRPr sz="9700"/>
            </a:lvl2pPr>
            <a:lvl3pPr>
              <a:defRPr sz="87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8E1F909-3568-40F5-8205-05484158C88C}" type="datetimeFigureOut">
              <a:rPr lang="en-US" smtClean="0"/>
              <a:t>2/19/2014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A40D005-FB29-4DA1-AF6A-7002CDC49E30}" type="slidenum">
              <a:rPr lang="en-US" smtClean="0"/>
              <a:t>‹#›</a:t>
            </a:fld>
            <a:endParaRPr lang="en-US"/>
          </a:p>
        </p:txBody>
      </p:sp>
    </p:spTree>
    <p:extLst>
      <p:ext uri="{BB962C8B-B14F-4D97-AF65-F5344CB8AC3E}">
        <p14:creationId xmlns:p14="http://schemas.microsoft.com/office/powerpoint/2010/main" val="39470194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8E1F909-3568-40F5-8205-05484158C88C}" type="datetimeFigureOut">
              <a:rPr lang="en-US" smtClean="0"/>
              <a:t>2/19/2014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A40D005-FB29-4DA1-AF6A-7002CDC49E30}" type="slidenum">
              <a:rPr lang="en-US" smtClean="0"/>
              <a:t>‹#›</a:t>
            </a:fld>
            <a:endParaRPr lang="en-US"/>
          </a:p>
        </p:txBody>
      </p:sp>
    </p:spTree>
    <p:extLst>
      <p:ext uri="{BB962C8B-B14F-4D97-AF65-F5344CB8AC3E}">
        <p14:creationId xmlns:p14="http://schemas.microsoft.com/office/powerpoint/2010/main" val="3663423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8E1F909-3568-40F5-8205-05484158C88C}" type="datetimeFigureOut">
              <a:rPr lang="en-US" smtClean="0"/>
              <a:t>2/19/2014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A40D005-FB29-4DA1-AF6A-7002CDC49E30}" type="slidenum">
              <a:rPr lang="en-US" smtClean="0"/>
              <a:t>‹#›</a:t>
            </a:fld>
            <a:endParaRPr lang="en-US"/>
          </a:p>
        </p:txBody>
      </p:sp>
    </p:spTree>
    <p:extLst>
      <p:ext uri="{BB962C8B-B14F-4D97-AF65-F5344CB8AC3E}">
        <p14:creationId xmlns:p14="http://schemas.microsoft.com/office/powerpoint/2010/main" val="28609149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244" y="1529080"/>
            <a:ext cx="12634915" cy="6507480"/>
          </a:xfrm>
        </p:spPr>
        <p:txBody>
          <a:bodyPr anchor="b"/>
          <a:lstStyle>
            <a:lvl1pPr algn="l">
              <a:defRPr sz="9700" b="1"/>
            </a:lvl1pPr>
          </a:lstStyle>
          <a:p>
            <a:r>
              <a:rPr lang="en-US" smtClean="0"/>
              <a:t>Click to edit Master title style</a:t>
            </a:r>
            <a:endParaRPr lang="en-US"/>
          </a:p>
        </p:txBody>
      </p:sp>
      <p:sp>
        <p:nvSpPr>
          <p:cNvPr id="3" name="Content Placeholder 2"/>
          <p:cNvSpPr>
            <a:spLocks noGrp="1"/>
          </p:cNvSpPr>
          <p:nvPr>
            <p:ph idx="1"/>
          </p:nvPr>
        </p:nvSpPr>
        <p:spPr>
          <a:xfrm>
            <a:off x="15015210" y="1529081"/>
            <a:ext cx="21469350" cy="32777434"/>
          </a:xfrm>
        </p:spPr>
        <p:txBody>
          <a:bodyPr/>
          <a:lstStyle>
            <a:lvl1pPr>
              <a:defRPr sz="15400"/>
            </a:lvl1pPr>
            <a:lvl2pPr>
              <a:defRPr sz="13400"/>
            </a:lvl2pPr>
            <a:lvl3pPr>
              <a:defRPr sz="11500"/>
            </a:lvl3pPr>
            <a:lvl4pPr>
              <a:defRPr sz="9700"/>
            </a:lvl4pPr>
            <a:lvl5pPr>
              <a:defRPr sz="9700"/>
            </a:lvl5pPr>
            <a:lvl6pPr>
              <a:defRPr sz="9700"/>
            </a:lvl6pPr>
            <a:lvl7pPr>
              <a:defRPr sz="9700"/>
            </a:lvl7pPr>
            <a:lvl8pPr>
              <a:defRPr sz="9700"/>
            </a:lvl8pPr>
            <a:lvl9pPr>
              <a:defRPr sz="9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920244" y="8036561"/>
            <a:ext cx="12634915" cy="26269954"/>
          </a:xfrm>
        </p:spPr>
        <p:txBody>
          <a:bodyPr/>
          <a:lstStyle>
            <a:lvl1pPr marL="0" indent="0">
              <a:buNone/>
              <a:defRPr sz="6700"/>
            </a:lvl1pPr>
            <a:lvl2pPr marL="2194514" indent="0">
              <a:buNone/>
              <a:defRPr sz="5700"/>
            </a:lvl2pPr>
            <a:lvl3pPr marL="4389028" indent="0">
              <a:buNone/>
              <a:defRPr sz="4800"/>
            </a:lvl3pPr>
            <a:lvl4pPr marL="6583543" indent="0">
              <a:buNone/>
              <a:defRPr sz="4300"/>
            </a:lvl4pPr>
            <a:lvl5pPr marL="8778057" indent="0">
              <a:buNone/>
              <a:defRPr sz="4300"/>
            </a:lvl5pPr>
            <a:lvl6pPr marL="10972571" indent="0">
              <a:buNone/>
              <a:defRPr sz="4300"/>
            </a:lvl6pPr>
            <a:lvl7pPr marL="13167085" indent="0">
              <a:buNone/>
              <a:defRPr sz="4300"/>
            </a:lvl7pPr>
            <a:lvl8pPr marL="15361599" indent="0">
              <a:buNone/>
              <a:defRPr sz="4300"/>
            </a:lvl8pPr>
            <a:lvl9pPr marL="17556115"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8E1F909-3568-40F5-8205-05484158C88C}" type="datetimeFigureOut">
              <a:rPr lang="en-US" smtClean="0"/>
              <a:t>2/19/2014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40D005-FB29-4DA1-AF6A-7002CDC49E30}" type="slidenum">
              <a:rPr lang="en-US" smtClean="0"/>
              <a:t>‹#›</a:t>
            </a:fld>
            <a:endParaRPr lang="en-US"/>
          </a:p>
        </p:txBody>
      </p:sp>
    </p:spTree>
    <p:extLst>
      <p:ext uri="{BB962C8B-B14F-4D97-AF65-F5344CB8AC3E}">
        <p14:creationId xmlns:p14="http://schemas.microsoft.com/office/powerpoint/2010/main" val="8333105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610" y="26883360"/>
            <a:ext cx="23042880" cy="3173734"/>
          </a:xfrm>
        </p:spPr>
        <p:txBody>
          <a:bodyPr anchor="b"/>
          <a:lstStyle>
            <a:lvl1pPr algn="l">
              <a:defRPr sz="9700" b="1"/>
            </a:lvl1pPr>
          </a:lstStyle>
          <a:p>
            <a:r>
              <a:rPr lang="en-US" smtClean="0"/>
              <a:t>Click to edit Master title style</a:t>
            </a:r>
            <a:endParaRPr lang="en-US"/>
          </a:p>
        </p:txBody>
      </p:sp>
      <p:sp>
        <p:nvSpPr>
          <p:cNvPr id="3" name="Picture Placeholder 2"/>
          <p:cNvSpPr>
            <a:spLocks noGrp="1"/>
          </p:cNvSpPr>
          <p:nvPr>
            <p:ph type="pic" idx="1"/>
          </p:nvPr>
        </p:nvSpPr>
        <p:spPr>
          <a:xfrm>
            <a:off x="7527610" y="3431540"/>
            <a:ext cx="23042880" cy="23042880"/>
          </a:xfrm>
        </p:spPr>
        <p:txBody>
          <a:bodyPr/>
          <a:lstStyle>
            <a:lvl1pPr marL="0" indent="0">
              <a:buNone/>
              <a:defRPr sz="15400"/>
            </a:lvl1pPr>
            <a:lvl2pPr marL="2194514" indent="0">
              <a:buNone/>
              <a:defRPr sz="13400"/>
            </a:lvl2pPr>
            <a:lvl3pPr marL="4389028" indent="0">
              <a:buNone/>
              <a:defRPr sz="11500"/>
            </a:lvl3pPr>
            <a:lvl4pPr marL="6583543" indent="0">
              <a:buNone/>
              <a:defRPr sz="9700"/>
            </a:lvl4pPr>
            <a:lvl5pPr marL="8778057" indent="0">
              <a:buNone/>
              <a:defRPr sz="9700"/>
            </a:lvl5pPr>
            <a:lvl6pPr marL="10972571" indent="0">
              <a:buNone/>
              <a:defRPr sz="9700"/>
            </a:lvl6pPr>
            <a:lvl7pPr marL="13167085" indent="0">
              <a:buNone/>
              <a:defRPr sz="9700"/>
            </a:lvl7pPr>
            <a:lvl8pPr marL="15361599" indent="0">
              <a:buNone/>
              <a:defRPr sz="9700"/>
            </a:lvl8pPr>
            <a:lvl9pPr marL="17556115" indent="0">
              <a:buNone/>
              <a:defRPr sz="9700"/>
            </a:lvl9pPr>
          </a:lstStyle>
          <a:p>
            <a:endParaRPr lang="en-US"/>
          </a:p>
        </p:txBody>
      </p:sp>
      <p:sp>
        <p:nvSpPr>
          <p:cNvPr id="4" name="Text Placeholder 3"/>
          <p:cNvSpPr>
            <a:spLocks noGrp="1"/>
          </p:cNvSpPr>
          <p:nvPr>
            <p:ph type="body" sz="half" idx="2"/>
          </p:nvPr>
        </p:nvSpPr>
        <p:spPr>
          <a:xfrm>
            <a:off x="7527610" y="30057095"/>
            <a:ext cx="23042880" cy="4507227"/>
          </a:xfrm>
        </p:spPr>
        <p:txBody>
          <a:bodyPr/>
          <a:lstStyle>
            <a:lvl1pPr marL="0" indent="0">
              <a:buNone/>
              <a:defRPr sz="6700"/>
            </a:lvl1pPr>
            <a:lvl2pPr marL="2194514" indent="0">
              <a:buNone/>
              <a:defRPr sz="5700"/>
            </a:lvl2pPr>
            <a:lvl3pPr marL="4389028" indent="0">
              <a:buNone/>
              <a:defRPr sz="4800"/>
            </a:lvl3pPr>
            <a:lvl4pPr marL="6583543" indent="0">
              <a:buNone/>
              <a:defRPr sz="4300"/>
            </a:lvl4pPr>
            <a:lvl5pPr marL="8778057" indent="0">
              <a:buNone/>
              <a:defRPr sz="4300"/>
            </a:lvl5pPr>
            <a:lvl6pPr marL="10972571" indent="0">
              <a:buNone/>
              <a:defRPr sz="4300"/>
            </a:lvl6pPr>
            <a:lvl7pPr marL="13167085" indent="0">
              <a:buNone/>
              <a:defRPr sz="4300"/>
            </a:lvl7pPr>
            <a:lvl8pPr marL="15361599" indent="0">
              <a:buNone/>
              <a:defRPr sz="4300"/>
            </a:lvl8pPr>
            <a:lvl9pPr marL="17556115"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8E1F909-3568-40F5-8205-05484158C88C}" type="datetimeFigureOut">
              <a:rPr lang="en-US" smtClean="0"/>
              <a:t>2/19/2014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40D005-FB29-4DA1-AF6A-7002CDC49E30}" type="slidenum">
              <a:rPr lang="en-US" smtClean="0"/>
              <a:t>‹#›</a:t>
            </a:fld>
            <a:endParaRPr lang="en-US"/>
          </a:p>
        </p:txBody>
      </p:sp>
    </p:spTree>
    <p:extLst>
      <p:ext uri="{BB962C8B-B14F-4D97-AF65-F5344CB8AC3E}">
        <p14:creationId xmlns:p14="http://schemas.microsoft.com/office/powerpoint/2010/main" val="18069957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1537973"/>
            <a:ext cx="34564320" cy="6400800"/>
          </a:xfrm>
          <a:prstGeom prst="rect">
            <a:avLst/>
          </a:prstGeom>
        </p:spPr>
        <p:txBody>
          <a:bodyPr vert="horz" lIns="438903" tIns="219451" rIns="438903" bIns="21945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920240" y="8961123"/>
            <a:ext cx="34564320" cy="25345394"/>
          </a:xfrm>
          <a:prstGeom prst="rect">
            <a:avLst/>
          </a:prstGeom>
        </p:spPr>
        <p:txBody>
          <a:bodyPr vert="horz" lIns="438903" tIns="219451" rIns="438903" bIns="21945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920240" y="35595564"/>
            <a:ext cx="8961120" cy="2044700"/>
          </a:xfrm>
          <a:prstGeom prst="rect">
            <a:avLst/>
          </a:prstGeom>
        </p:spPr>
        <p:txBody>
          <a:bodyPr vert="horz" lIns="438903" tIns="219451" rIns="438903" bIns="219451" rtlCol="0" anchor="ctr"/>
          <a:lstStyle>
            <a:lvl1pPr algn="l">
              <a:defRPr sz="5700">
                <a:solidFill>
                  <a:schemeClr val="tx1">
                    <a:tint val="75000"/>
                  </a:schemeClr>
                </a:solidFill>
              </a:defRPr>
            </a:lvl1pPr>
          </a:lstStyle>
          <a:p>
            <a:fld id="{F8E1F909-3568-40F5-8205-05484158C88C}" type="datetimeFigureOut">
              <a:rPr lang="en-US" smtClean="0"/>
              <a:t>2/19/2014</a:t>
            </a:fld>
            <a:endParaRPr lang="en-US"/>
          </a:p>
        </p:txBody>
      </p:sp>
      <p:sp>
        <p:nvSpPr>
          <p:cNvPr id="5" name="Footer Placeholder 4"/>
          <p:cNvSpPr>
            <a:spLocks noGrp="1"/>
          </p:cNvSpPr>
          <p:nvPr>
            <p:ph type="ftr" sz="quarter" idx="3"/>
          </p:nvPr>
        </p:nvSpPr>
        <p:spPr>
          <a:xfrm>
            <a:off x="13121640" y="35595564"/>
            <a:ext cx="12161520" cy="2044700"/>
          </a:xfrm>
          <a:prstGeom prst="rect">
            <a:avLst/>
          </a:prstGeom>
        </p:spPr>
        <p:txBody>
          <a:bodyPr vert="horz" lIns="438903" tIns="219451" rIns="438903" bIns="219451" rtlCol="0" anchor="ctr"/>
          <a:lstStyle>
            <a:lvl1pPr algn="ctr">
              <a:defRPr sz="57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7523440" y="35595564"/>
            <a:ext cx="8961120" cy="2044700"/>
          </a:xfrm>
          <a:prstGeom prst="rect">
            <a:avLst/>
          </a:prstGeom>
        </p:spPr>
        <p:txBody>
          <a:bodyPr vert="horz" lIns="438903" tIns="219451" rIns="438903" bIns="219451" rtlCol="0" anchor="ctr"/>
          <a:lstStyle>
            <a:lvl1pPr algn="r">
              <a:defRPr sz="5700">
                <a:solidFill>
                  <a:schemeClr val="tx1">
                    <a:tint val="75000"/>
                  </a:schemeClr>
                </a:solidFill>
              </a:defRPr>
            </a:lvl1pPr>
          </a:lstStyle>
          <a:p>
            <a:fld id="{5A40D005-FB29-4DA1-AF6A-7002CDC49E30}" type="slidenum">
              <a:rPr lang="en-US" smtClean="0"/>
              <a:t>‹#›</a:t>
            </a:fld>
            <a:endParaRPr lang="en-US"/>
          </a:p>
        </p:txBody>
      </p:sp>
    </p:spTree>
    <p:extLst>
      <p:ext uri="{BB962C8B-B14F-4D97-AF65-F5344CB8AC3E}">
        <p14:creationId xmlns:p14="http://schemas.microsoft.com/office/powerpoint/2010/main" val="15216132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9028" rtl="0" eaLnBrk="1" latinLnBrk="0" hangingPunct="1">
        <a:spcBef>
          <a:spcPct val="0"/>
        </a:spcBef>
        <a:buNone/>
        <a:defRPr sz="21100" kern="1200">
          <a:solidFill>
            <a:schemeClr val="tx1"/>
          </a:solidFill>
          <a:latin typeface="+mj-lt"/>
          <a:ea typeface="+mj-ea"/>
          <a:cs typeface="+mj-cs"/>
        </a:defRPr>
      </a:lvl1pPr>
    </p:titleStyle>
    <p:bodyStyle>
      <a:lvl1pPr marL="1645886" indent="-1645886" algn="l" defTabSz="4389028"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6086" indent="-1371572" algn="l" defTabSz="4389028"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6286" indent="-1097257" algn="l" defTabSz="4389028"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80800"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4pPr>
      <a:lvl5pPr marL="9875314"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5pPr>
      <a:lvl6pPr marL="12069828"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6pPr>
      <a:lvl7pPr marL="14264342"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7pPr>
      <a:lvl8pPr marL="16458858"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8pPr>
      <a:lvl9pPr marL="18653372"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9pPr>
    </p:bodyStyle>
    <p:otherStyle>
      <a:defPPr>
        <a:defRPr lang="en-US"/>
      </a:defPPr>
      <a:lvl1pPr marL="0" algn="l" defTabSz="4389028" rtl="0" eaLnBrk="1" latinLnBrk="0" hangingPunct="1">
        <a:defRPr sz="8700" kern="1200">
          <a:solidFill>
            <a:schemeClr val="tx1"/>
          </a:solidFill>
          <a:latin typeface="+mn-lt"/>
          <a:ea typeface="+mn-ea"/>
          <a:cs typeface="+mn-cs"/>
        </a:defRPr>
      </a:lvl1pPr>
      <a:lvl2pPr marL="2194514" algn="l" defTabSz="4389028" rtl="0" eaLnBrk="1" latinLnBrk="0" hangingPunct="1">
        <a:defRPr sz="8700" kern="1200">
          <a:solidFill>
            <a:schemeClr val="tx1"/>
          </a:solidFill>
          <a:latin typeface="+mn-lt"/>
          <a:ea typeface="+mn-ea"/>
          <a:cs typeface="+mn-cs"/>
        </a:defRPr>
      </a:lvl2pPr>
      <a:lvl3pPr marL="4389028" algn="l" defTabSz="4389028" rtl="0" eaLnBrk="1" latinLnBrk="0" hangingPunct="1">
        <a:defRPr sz="8700" kern="1200">
          <a:solidFill>
            <a:schemeClr val="tx1"/>
          </a:solidFill>
          <a:latin typeface="+mn-lt"/>
          <a:ea typeface="+mn-ea"/>
          <a:cs typeface="+mn-cs"/>
        </a:defRPr>
      </a:lvl3pPr>
      <a:lvl4pPr marL="6583543" algn="l" defTabSz="4389028" rtl="0" eaLnBrk="1" latinLnBrk="0" hangingPunct="1">
        <a:defRPr sz="8700" kern="1200">
          <a:solidFill>
            <a:schemeClr val="tx1"/>
          </a:solidFill>
          <a:latin typeface="+mn-lt"/>
          <a:ea typeface="+mn-ea"/>
          <a:cs typeface="+mn-cs"/>
        </a:defRPr>
      </a:lvl4pPr>
      <a:lvl5pPr marL="8778057" algn="l" defTabSz="4389028" rtl="0" eaLnBrk="1" latinLnBrk="0" hangingPunct="1">
        <a:defRPr sz="8700" kern="1200">
          <a:solidFill>
            <a:schemeClr val="tx1"/>
          </a:solidFill>
          <a:latin typeface="+mn-lt"/>
          <a:ea typeface="+mn-ea"/>
          <a:cs typeface="+mn-cs"/>
        </a:defRPr>
      </a:lvl5pPr>
      <a:lvl6pPr marL="10972571" algn="l" defTabSz="4389028" rtl="0" eaLnBrk="1" latinLnBrk="0" hangingPunct="1">
        <a:defRPr sz="8700" kern="1200">
          <a:solidFill>
            <a:schemeClr val="tx1"/>
          </a:solidFill>
          <a:latin typeface="+mn-lt"/>
          <a:ea typeface="+mn-ea"/>
          <a:cs typeface="+mn-cs"/>
        </a:defRPr>
      </a:lvl6pPr>
      <a:lvl7pPr marL="13167085" algn="l" defTabSz="4389028" rtl="0" eaLnBrk="1" latinLnBrk="0" hangingPunct="1">
        <a:defRPr sz="8700" kern="1200">
          <a:solidFill>
            <a:schemeClr val="tx1"/>
          </a:solidFill>
          <a:latin typeface="+mn-lt"/>
          <a:ea typeface="+mn-ea"/>
          <a:cs typeface="+mn-cs"/>
        </a:defRPr>
      </a:lvl7pPr>
      <a:lvl8pPr marL="15361599" algn="l" defTabSz="4389028" rtl="0" eaLnBrk="1" latinLnBrk="0" hangingPunct="1">
        <a:defRPr sz="8700" kern="1200">
          <a:solidFill>
            <a:schemeClr val="tx1"/>
          </a:solidFill>
          <a:latin typeface="+mn-lt"/>
          <a:ea typeface="+mn-ea"/>
          <a:cs typeface="+mn-cs"/>
        </a:defRPr>
      </a:lvl8pPr>
      <a:lvl9pPr marL="17556115" algn="l" defTabSz="4389028" rtl="0" eaLnBrk="1" latinLnBrk="0" hangingPunct="1">
        <a:defRPr sz="8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jpeg"/><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angle 26"/>
          <p:cNvSpPr/>
          <p:nvPr/>
        </p:nvSpPr>
        <p:spPr>
          <a:xfrm>
            <a:off x="0" y="0"/>
            <a:ext cx="38406447" cy="38404800"/>
          </a:xfrm>
          <a:prstGeom prst="rect">
            <a:avLst/>
          </a:prstGeom>
          <a:gradFill>
            <a:gsLst>
              <a:gs pos="100000">
                <a:schemeClr val="accent2">
                  <a:lumMod val="40000"/>
                  <a:lumOff val="60000"/>
                </a:schemeClr>
              </a:gs>
              <a:gs pos="0">
                <a:schemeClr val="accent5">
                  <a:lumMod val="60000"/>
                  <a:lumOff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500" dirty="0"/>
          </a:p>
        </p:txBody>
      </p:sp>
      <p:sp>
        <p:nvSpPr>
          <p:cNvPr id="28" name="Rounded Rectangle 27"/>
          <p:cNvSpPr/>
          <p:nvPr/>
        </p:nvSpPr>
        <p:spPr>
          <a:xfrm>
            <a:off x="9974596" y="5612625"/>
            <a:ext cx="18600404" cy="32537400"/>
          </a:xfrm>
          <a:prstGeom prst="roundRect">
            <a:avLst>
              <a:gd name="adj" fmla="val 4189"/>
            </a:avLst>
          </a:prstGeom>
          <a:solidFill>
            <a:srgbClr val="1E1C11">
              <a:alpha val="50196"/>
            </a:srgbClr>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500" dirty="0"/>
          </a:p>
        </p:txBody>
      </p:sp>
      <p:sp>
        <p:nvSpPr>
          <p:cNvPr id="29" name="TextBox 28"/>
          <p:cNvSpPr txBox="1"/>
          <p:nvPr/>
        </p:nvSpPr>
        <p:spPr>
          <a:xfrm>
            <a:off x="14720231" y="5707559"/>
            <a:ext cx="10276211" cy="769441"/>
          </a:xfrm>
          <a:prstGeom prst="rect">
            <a:avLst/>
          </a:prstGeom>
          <a:noFill/>
        </p:spPr>
        <p:txBody>
          <a:bodyPr wrap="none" rtlCol="0">
            <a:spAutoFit/>
          </a:bodyPr>
          <a:lstStyle/>
          <a:p>
            <a:r>
              <a:rPr lang="en-US" sz="4400" b="1" i="1" dirty="0" smtClean="0">
                <a:solidFill>
                  <a:schemeClr val="bg1"/>
                </a:solidFill>
                <a:effectLst>
                  <a:outerShdw blurRad="38100" dist="38100" dir="2700000" algn="tl">
                    <a:srgbClr val="000000">
                      <a:alpha val="43137"/>
                    </a:srgbClr>
                  </a:outerShdw>
                </a:effectLst>
                <a:cs typeface="Arial" pitchFamily="34" charset="0"/>
              </a:rPr>
              <a:t>OPTİMAL </a:t>
            </a:r>
            <a:r>
              <a:rPr lang="en-US" sz="4400" b="1" i="1" dirty="0">
                <a:solidFill>
                  <a:schemeClr val="bg1"/>
                </a:solidFill>
                <a:effectLst>
                  <a:outerShdw blurRad="38100" dist="38100" dir="2700000" algn="tl">
                    <a:srgbClr val="000000">
                      <a:alpha val="43137"/>
                    </a:srgbClr>
                  </a:outerShdw>
                </a:effectLst>
                <a:cs typeface="Arial" pitchFamily="34" charset="0"/>
              </a:rPr>
              <a:t>PANKESKİNLEŞTİRME SONUÇLARI</a:t>
            </a:r>
          </a:p>
        </p:txBody>
      </p:sp>
      <p:sp>
        <p:nvSpPr>
          <p:cNvPr id="32" name="Rounded Rectangle 31"/>
          <p:cNvSpPr/>
          <p:nvPr/>
        </p:nvSpPr>
        <p:spPr>
          <a:xfrm>
            <a:off x="697338" y="533400"/>
            <a:ext cx="37009919" cy="4419600"/>
          </a:xfrm>
          <a:prstGeom prst="roundRect">
            <a:avLst/>
          </a:prstGeom>
          <a:solidFill>
            <a:srgbClr val="4F6228">
              <a:alpha val="50196"/>
            </a:srgbClr>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500" dirty="0"/>
          </a:p>
        </p:txBody>
      </p:sp>
      <p:sp>
        <p:nvSpPr>
          <p:cNvPr id="33" name="Rounded Rectangle 32"/>
          <p:cNvSpPr/>
          <p:nvPr/>
        </p:nvSpPr>
        <p:spPr>
          <a:xfrm>
            <a:off x="670979" y="5612624"/>
            <a:ext cx="8738074" cy="11124713"/>
          </a:xfrm>
          <a:prstGeom prst="roundRect">
            <a:avLst>
              <a:gd name="adj" fmla="val 11729"/>
            </a:avLst>
          </a:prstGeom>
          <a:solidFill>
            <a:schemeClr val="accent2">
              <a:lumMod val="75000"/>
              <a:alpha val="50196"/>
            </a:schemeClr>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500"/>
          </a:p>
        </p:txBody>
      </p:sp>
      <p:sp>
        <p:nvSpPr>
          <p:cNvPr id="34" name="Rounded Rectangle 33"/>
          <p:cNvSpPr/>
          <p:nvPr/>
        </p:nvSpPr>
        <p:spPr>
          <a:xfrm>
            <a:off x="670979" y="17062447"/>
            <a:ext cx="8738074" cy="21107324"/>
          </a:xfrm>
          <a:prstGeom prst="roundRect">
            <a:avLst>
              <a:gd name="adj" fmla="val 11729"/>
            </a:avLst>
          </a:prstGeom>
          <a:solidFill>
            <a:schemeClr val="accent6">
              <a:lumMod val="50000"/>
              <a:alpha val="49804"/>
            </a:schemeClr>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500"/>
          </a:p>
        </p:txBody>
      </p:sp>
      <p:sp>
        <p:nvSpPr>
          <p:cNvPr id="40" name="Rounded Rectangle 39"/>
          <p:cNvSpPr/>
          <p:nvPr/>
        </p:nvSpPr>
        <p:spPr>
          <a:xfrm>
            <a:off x="29028136" y="5612626"/>
            <a:ext cx="8679121" cy="7765867"/>
          </a:xfrm>
          <a:prstGeom prst="roundRect">
            <a:avLst>
              <a:gd name="adj" fmla="val 11729"/>
            </a:avLst>
          </a:prstGeom>
          <a:solidFill>
            <a:schemeClr val="tx2">
              <a:lumMod val="50000"/>
              <a:alpha val="50196"/>
            </a:schemeClr>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500"/>
          </a:p>
        </p:txBody>
      </p:sp>
      <p:sp>
        <p:nvSpPr>
          <p:cNvPr id="41" name="Rounded Rectangle 40"/>
          <p:cNvSpPr/>
          <p:nvPr/>
        </p:nvSpPr>
        <p:spPr>
          <a:xfrm>
            <a:off x="29112239" y="36576000"/>
            <a:ext cx="8595017" cy="1524000"/>
          </a:xfrm>
          <a:prstGeom prst="roundRect">
            <a:avLst>
              <a:gd name="adj" fmla="val 11729"/>
            </a:avLst>
          </a:prstGeom>
          <a:solidFill>
            <a:schemeClr val="accent4">
              <a:lumMod val="50000"/>
              <a:alpha val="50196"/>
            </a:schemeClr>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tr-TR" sz="1800" dirty="0" smtClean="0">
              <a:solidFill>
                <a:schemeClr val="bg1"/>
              </a:solidFill>
              <a:cs typeface="Arial" pitchFamily="34" charset="0"/>
            </a:endParaRPr>
          </a:p>
          <a:p>
            <a:endParaRPr lang="tr-TR" sz="1800" dirty="0">
              <a:solidFill>
                <a:schemeClr val="bg1"/>
              </a:solidFill>
              <a:cs typeface="Arial" pitchFamily="34" charset="0"/>
            </a:endParaRPr>
          </a:p>
          <a:p>
            <a:endParaRPr lang="tr-TR" sz="1800" dirty="0" smtClean="0">
              <a:solidFill>
                <a:schemeClr val="bg1"/>
              </a:solidFill>
              <a:cs typeface="Arial" pitchFamily="34" charset="0"/>
            </a:endParaRPr>
          </a:p>
          <a:p>
            <a:endParaRPr lang="tr-TR" sz="1800" dirty="0">
              <a:solidFill>
                <a:schemeClr val="bg1"/>
              </a:solidFill>
              <a:cs typeface="Arial" pitchFamily="34" charset="0"/>
            </a:endParaRPr>
          </a:p>
          <a:p>
            <a:r>
              <a:rPr lang="tr-TR" sz="1800" dirty="0" smtClean="0">
                <a:solidFill>
                  <a:schemeClr val="bg1"/>
                </a:solidFill>
                <a:cs typeface="Arial" pitchFamily="34" charset="0"/>
              </a:rPr>
              <a:t>1</a:t>
            </a:r>
            <a:r>
              <a:rPr lang="en-US" sz="1800" dirty="0" smtClean="0">
                <a:solidFill>
                  <a:schemeClr val="bg1"/>
                </a:solidFill>
                <a:cs typeface="Arial" pitchFamily="34" charset="0"/>
              </a:rPr>
              <a:t>] </a:t>
            </a:r>
            <a:r>
              <a:rPr lang="en-US" sz="1800" dirty="0" err="1" smtClean="0">
                <a:solidFill>
                  <a:schemeClr val="bg1"/>
                </a:solidFill>
                <a:cs typeface="Arial" pitchFamily="34" charset="0"/>
              </a:rPr>
              <a:t>Padwick</a:t>
            </a:r>
            <a:r>
              <a:rPr lang="en-US" sz="1800" dirty="0">
                <a:solidFill>
                  <a:schemeClr val="bg1"/>
                </a:solidFill>
                <a:cs typeface="Arial" pitchFamily="34" charset="0"/>
              </a:rPr>
              <a:t>, Chris, et al. "WorldView-2 pan-sharpening." American Society for Photogrammetry and Remote Sensing. 2010.</a:t>
            </a:r>
          </a:p>
          <a:p>
            <a:endParaRPr lang="en-US" sz="1800" dirty="0">
              <a:solidFill>
                <a:schemeClr val="bg1"/>
              </a:solidFill>
              <a:cs typeface="Arial" pitchFamily="34" charset="0"/>
            </a:endParaRPr>
          </a:p>
          <a:p>
            <a:pPr algn="ctr"/>
            <a:endParaRPr lang="en-US" sz="1800" dirty="0"/>
          </a:p>
        </p:txBody>
      </p:sp>
      <p:sp>
        <p:nvSpPr>
          <p:cNvPr id="42" name="Rounded Rectangle 41"/>
          <p:cNvSpPr/>
          <p:nvPr/>
        </p:nvSpPr>
        <p:spPr>
          <a:xfrm>
            <a:off x="29112239" y="21726340"/>
            <a:ext cx="8595017" cy="14468660"/>
          </a:xfrm>
          <a:prstGeom prst="roundRect">
            <a:avLst>
              <a:gd name="adj" fmla="val 11729"/>
            </a:avLst>
          </a:prstGeom>
          <a:solidFill>
            <a:schemeClr val="accent3">
              <a:lumMod val="50000"/>
              <a:alpha val="50196"/>
            </a:schemeClr>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500"/>
          </a:p>
        </p:txBody>
      </p:sp>
      <p:sp>
        <p:nvSpPr>
          <p:cNvPr id="31" name="TextBox 30"/>
          <p:cNvSpPr txBox="1"/>
          <p:nvPr/>
        </p:nvSpPr>
        <p:spPr>
          <a:xfrm>
            <a:off x="10289122" y="6400800"/>
            <a:ext cx="18135808" cy="4031873"/>
          </a:xfrm>
          <a:prstGeom prst="rect">
            <a:avLst/>
          </a:prstGeom>
          <a:noFill/>
        </p:spPr>
        <p:txBody>
          <a:bodyPr wrap="square" rtlCol="0">
            <a:spAutoFit/>
          </a:bodyPr>
          <a:lstStyle/>
          <a:p>
            <a:pPr algn="just"/>
            <a:r>
              <a:rPr lang="tr-TR" sz="3200" dirty="0" smtClean="0">
                <a:solidFill>
                  <a:schemeClr val="bg1"/>
                </a:solidFill>
                <a:cs typeface="Arial" pitchFamily="34" charset="0"/>
              </a:rPr>
              <a:t>Sonuçlar içerisinde en dikkat çeken durum IHS yönteminin tüm metriklerde en başarılı sonuçları üretmesine rağmen, görsel sonuçlarda aynı başarıyı sağlayamamasıdır. Ticari yazılımların özel algoritmaları metriklerde ve görsellerde yeterli performası sağladıkları halde keskinlik olarak HCS algoritmasından geri kalmaktadırlar. Şekil </a:t>
            </a:r>
            <a:r>
              <a:rPr lang="en-US" sz="3200" dirty="0" smtClean="0">
                <a:solidFill>
                  <a:schemeClr val="bg1"/>
                </a:solidFill>
                <a:cs typeface="Arial" pitchFamily="34" charset="0"/>
              </a:rPr>
              <a:t>4</a:t>
            </a:r>
            <a:r>
              <a:rPr lang="tr-TR" sz="3200" dirty="0" smtClean="0">
                <a:solidFill>
                  <a:schemeClr val="bg1"/>
                </a:solidFill>
                <a:cs typeface="Arial" pitchFamily="34" charset="0"/>
              </a:rPr>
              <a:t> ile gösterilen sonuçlarda HCS yöntemi ve ticari yazılımların sonuçları çoklu-tayf  görüntülerinde aynı radyometrik değerlere sahip olmakla birlikte keskinliklerini kaybetmektedirler. YGS (Yüksek Geçiren Süzgeç) yöntemi en keskin pankeskinleştirme sonucunu üretmektedir fakat  bu yöntem de renk değerlerini korumakta zayıf kalmaktadır(Şekil </a:t>
            </a:r>
            <a:r>
              <a:rPr lang="en-US" sz="3200" dirty="0" smtClean="0">
                <a:solidFill>
                  <a:schemeClr val="bg1"/>
                </a:solidFill>
                <a:cs typeface="Arial" pitchFamily="34" charset="0"/>
              </a:rPr>
              <a:t>1</a:t>
            </a:r>
            <a:r>
              <a:rPr lang="tr-TR" sz="3200" dirty="0" smtClean="0">
                <a:solidFill>
                  <a:schemeClr val="bg1"/>
                </a:solidFill>
                <a:cs typeface="Arial" pitchFamily="34" charset="0"/>
              </a:rPr>
              <a:t>). </a:t>
            </a:r>
          </a:p>
          <a:p>
            <a:r>
              <a:rPr lang="en-US" sz="3200" dirty="0" smtClean="0">
                <a:solidFill>
                  <a:schemeClr val="bg1"/>
                </a:solidFill>
                <a:cs typeface="Arial" pitchFamily="34" charset="0"/>
              </a:rPr>
              <a:t> </a:t>
            </a:r>
          </a:p>
        </p:txBody>
      </p:sp>
      <p:sp>
        <p:nvSpPr>
          <p:cNvPr id="35" name="TextBox 34"/>
          <p:cNvSpPr txBox="1"/>
          <p:nvPr/>
        </p:nvSpPr>
        <p:spPr>
          <a:xfrm>
            <a:off x="4167245" y="5631359"/>
            <a:ext cx="1937582" cy="769441"/>
          </a:xfrm>
          <a:prstGeom prst="rect">
            <a:avLst/>
          </a:prstGeom>
          <a:noFill/>
        </p:spPr>
        <p:txBody>
          <a:bodyPr wrap="none" rtlCol="0">
            <a:spAutoFit/>
          </a:bodyPr>
          <a:lstStyle/>
          <a:p>
            <a:r>
              <a:rPr lang="en-US" sz="4400" b="1" i="1" dirty="0" smtClean="0">
                <a:solidFill>
                  <a:schemeClr val="bg1"/>
                </a:solidFill>
                <a:effectLst>
                  <a:outerShdw blurRad="38100" dist="38100" dir="2700000" algn="tl">
                    <a:srgbClr val="000000">
                      <a:alpha val="43137"/>
                    </a:srgbClr>
                  </a:outerShdw>
                </a:effectLst>
                <a:cs typeface="Arial" pitchFamily="34" charset="0"/>
              </a:rPr>
              <a:t>ÖZETÇE</a:t>
            </a:r>
            <a:endParaRPr lang="en-US" sz="4400" b="1" i="1" dirty="0">
              <a:solidFill>
                <a:schemeClr val="bg1"/>
              </a:solidFill>
              <a:effectLst>
                <a:outerShdw blurRad="38100" dist="38100" dir="2700000" algn="tl">
                  <a:srgbClr val="000000">
                    <a:alpha val="43137"/>
                  </a:srgbClr>
                </a:outerShdw>
              </a:effectLst>
              <a:cs typeface="Arial" pitchFamily="34" charset="0"/>
            </a:endParaRPr>
          </a:p>
        </p:txBody>
      </p:sp>
      <p:sp>
        <p:nvSpPr>
          <p:cNvPr id="36" name="TextBox 35"/>
          <p:cNvSpPr txBox="1"/>
          <p:nvPr/>
        </p:nvSpPr>
        <p:spPr>
          <a:xfrm>
            <a:off x="869978" y="6400800"/>
            <a:ext cx="8229600" cy="10433625"/>
          </a:xfrm>
          <a:prstGeom prst="rect">
            <a:avLst/>
          </a:prstGeom>
          <a:noFill/>
        </p:spPr>
        <p:txBody>
          <a:bodyPr wrap="square" rtlCol="0">
            <a:spAutoFit/>
          </a:bodyPr>
          <a:lstStyle/>
          <a:p>
            <a:pPr algn="just"/>
            <a:r>
              <a:rPr lang="tr-TR" sz="3200" b="1" i="1" dirty="0" smtClean="0">
                <a:solidFill>
                  <a:schemeClr val="bg1"/>
                </a:solidFill>
              </a:rPr>
              <a:t>Pankeskinleştirme düşük çözünürlüklü çok-tayflı uydu görüntülerinin uzamsal çözünürlüğünü artırmak amacıyla yüksek çözünürlüklü panktromatik görüntüleri kullanan piksel-bazlı bir füzyon yöntemidir.  Literatürde çok sayıda farklı pankeskinleştirme algoritması önerilmiştir.  </a:t>
            </a:r>
          </a:p>
          <a:p>
            <a:pPr algn="just"/>
            <a:endParaRPr lang="tr-TR" sz="3200" b="1" i="1" dirty="0" smtClean="0">
              <a:solidFill>
                <a:schemeClr val="bg1"/>
              </a:solidFill>
            </a:endParaRPr>
          </a:p>
          <a:p>
            <a:pPr algn="just"/>
            <a:r>
              <a:rPr lang="tr-TR" sz="3200" b="1" i="1" dirty="0" smtClean="0">
                <a:solidFill>
                  <a:schemeClr val="bg1"/>
                </a:solidFill>
              </a:rPr>
              <a:t>Bu çalışmada, uzamsal çözünürlüğü 7,5 m olan RASAT uydu görüntülerinin çözünürlüğünü artırmak için uygulanabilecek pankeskinleştirme algoritmalarının başarımı incelenmektedir.  6 farklı sayısal ölçüte göre 9 farklı pankeskinleştirme algoritması 7 farklı RASAT görüntüsü üzerine uygulanıp sonuçlar karşılaştırılmıştır.  Yüksek geçiren süzgeç (High Pass Filter) yönteminin en keskin görüntüyü, hiperküre renk uzayı yönteminin ise renk değerlerini en iyi şekilde koruyan görüntüyü ürettiği gözlenmiştir.</a:t>
            </a:r>
            <a:endParaRPr lang="tr-TR" sz="3200" b="1" dirty="0" smtClean="0">
              <a:solidFill>
                <a:schemeClr val="bg1"/>
              </a:solidFill>
            </a:endParaRPr>
          </a:p>
          <a:p>
            <a:r>
              <a:rPr lang="en-US" sz="3200" dirty="0" smtClean="0">
                <a:solidFill>
                  <a:schemeClr val="bg1"/>
                </a:solidFill>
                <a:cs typeface="Arial" pitchFamily="34" charset="0"/>
              </a:rPr>
              <a:t> </a:t>
            </a:r>
          </a:p>
        </p:txBody>
      </p:sp>
      <p:sp>
        <p:nvSpPr>
          <p:cNvPr id="37" name="TextBox 36"/>
          <p:cNvSpPr txBox="1"/>
          <p:nvPr/>
        </p:nvSpPr>
        <p:spPr>
          <a:xfrm>
            <a:off x="3613760" y="17123430"/>
            <a:ext cx="2852512" cy="769441"/>
          </a:xfrm>
          <a:prstGeom prst="rect">
            <a:avLst/>
          </a:prstGeom>
          <a:noFill/>
        </p:spPr>
        <p:txBody>
          <a:bodyPr wrap="none" rtlCol="0">
            <a:spAutoFit/>
          </a:bodyPr>
          <a:lstStyle/>
          <a:p>
            <a:r>
              <a:rPr lang="en-US" sz="4400" b="1" i="1" dirty="0" smtClean="0">
                <a:solidFill>
                  <a:schemeClr val="bg1"/>
                </a:solidFill>
                <a:effectLst>
                  <a:outerShdw blurRad="38100" dist="38100" dir="2700000" algn="tl">
                    <a:srgbClr val="000000">
                      <a:alpha val="43137"/>
                    </a:srgbClr>
                  </a:outerShdw>
                </a:effectLst>
                <a:cs typeface="Arial" pitchFamily="34" charset="0"/>
              </a:rPr>
              <a:t>MET</a:t>
            </a:r>
            <a:r>
              <a:rPr lang="tr-TR" sz="4400" b="1" i="1" dirty="0" smtClean="0">
                <a:solidFill>
                  <a:schemeClr val="bg1"/>
                </a:solidFill>
                <a:effectLst>
                  <a:outerShdw blurRad="38100" dist="38100" dir="2700000" algn="tl">
                    <a:srgbClr val="000000">
                      <a:alpha val="43137"/>
                    </a:srgbClr>
                  </a:outerShdw>
                </a:effectLst>
                <a:cs typeface="Arial" pitchFamily="34" charset="0"/>
              </a:rPr>
              <a:t>ODLAR</a:t>
            </a:r>
            <a:endParaRPr lang="en-US" sz="4400" b="1" i="1" dirty="0">
              <a:solidFill>
                <a:schemeClr val="bg1"/>
              </a:solidFill>
              <a:effectLst>
                <a:outerShdw blurRad="38100" dist="38100" dir="2700000" algn="tl">
                  <a:srgbClr val="000000">
                    <a:alpha val="43137"/>
                  </a:srgbClr>
                </a:outerShdw>
              </a:effectLst>
              <a:cs typeface="Arial" pitchFamily="34" charset="0"/>
            </a:endParaRPr>
          </a:p>
        </p:txBody>
      </p:sp>
      <p:sp>
        <p:nvSpPr>
          <p:cNvPr id="39" name="TextBox 38"/>
          <p:cNvSpPr txBox="1"/>
          <p:nvPr/>
        </p:nvSpPr>
        <p:spPr>
          <a:xfrm>
            <a:off x="925216" y="17754600"/>
            <a:ext cx="8229600" cy="20328642"/>
          </a:xfrm>
          <a:prstGeom prst="rect">
            <a:avLst/>
          </a:prstGeom>
          <a:noFill/>
        </p:spPr>
        <p:txBody>
          <a:bodyPr wrap="square" rtlCol="0">
            <a:spAutoFit/>
          </a:bodyPr>
          <a:lstStyle/>
          <a:p>
            <a:pPr algn="just"/>
            <a:r>
              <a:rPr lang="tr-TR" sz="2500" dirty="0" smtClean="0">
                <a:solidFill>
                  <a:schemeClr val="bg1"/>
                </a:solidFill>
                <a:cs typeface="Arial" pitchFamily="34" charset="0"/>
              </a:rPr>
              <a:t>A. Temel Bileşen Analizi (Principle Component Analysis: PCA)</a:t>
            </a:r>
          </a:p>
          <a:p>
            <a:pPr algn="just"/>
            <a:r>
              <a:rPr lang="tr-TR" sz="2000" dirty="0" smtClean="0">
                <a:solidFill>
                  <a:schemeClr val="bg1"/>
                </a:solidFill>
                <a:cs typeface="Arial" pitchFamily="34" charset="0"/>
              </a:rPr>
              <a:t>PCA dönüşümü ilintili (correlated) çok-tayflı (multi-spektral) bantları temel bileşenlere dönüştürür(Temel bileşenler bağımsızdır). İlk temel bileşen en yüksek varyans değerine sahip olduğundan Pan görüntüye benzerdir, bu yüzden ilk temel bileşen yerine pan görüntü geçirilirr Daha sonra ters PCA dönüşümü yapılıp pankeskinleştirilmiş görüntü elde edilir. Pankeskinleştirilmiş görüntü Pan görüntüye ait fazla bilgi taşıdığından uzamsal olarak iyi sonuç verir buna karşılık renk bilgisini koruyamaz.</a:t>
            </a:r>
          </a:p>
          <a:p>
            <a:pPr algn="just"/>
            <a:endParaRPr lang="tr-TR" sz="2000" dirty="0" smtClean="0">
              <a:solidFill>
                <a:schemeClr val="bg1"/>
              </a:solidFill>
              <a:cs typeface="Arial" pitchFamily="34" charset="0"/>
            </a:endParaRPr>
          </a:p>
          <a:p>
            <a:pPr algn="just"/>
            <a:r>
              <a:rPr lang="tr-TR" sz="2500" dirty="0" smtClean="0">
                <a:solidFill>
                  <a:schemeClr val="bg1"/>
                </a:solidFill>
                <a:cs typeface="Arial" pitchFamily="34" charset="0"/>
              </a:rPr>
              <a:t>B. Brovey’nin Yöntemi</a:t>
            </a:r>
          </a:p>
          <a:p>
            <a:pPr algn="just"/>
            <a:r>
              <a:rPr lang="tr-TR" sz="2000" dirty="0" smtClean="0">
                <a:solidFill>
                  <a:schemeClr val="bg1"/>
                </a:solidFill>
                <a:cs typeface="Arial" pitchFamily="34" charset="0"/>
              </a:rPr>
              <a:t>Bu metotta her spektral bant Pan görüntü ile çarpılır ve çarpım sonuçları spektral bantların toplamına bölünür. Keskinliği ön plana çıkartan bir metottur.</a:t>
            </a:r>
          </a:p>
          <a:p>
            <a:pPr algn="just"/>
            <a:endParaRPr lang="tr-TR" sz="2000" dirty="0" smtClean="0">
              <a:solidFill>
                <a:schemeClr val="bg1"/>
              </a:solidFill>
              <a:cs typeface="Arial" pitchFamily="34" charset="0"/>
            </a:endParaRPr>
          </a:p>
          <a:p>
            <a:pPr algn="just"/>
            <a:r>
              <a:rPr lang="tr-TR" sz="2500" dirty="0" smtClean="0">
                <a:solidFill>
                  <a:schemeClr val="bg1"/>
                </a:solidFill>
                <a:cs typeface="Arial" pitchFamily="34" charset="0"/>
              </a:rPr>
              <a:t>C. Gramm-Schmitt Yöntemi</a:t>
            </a:r>
          </a:p>
          <a:p>
            <a:pPr algn="just"/>
            <a:r>
              <a:rPr lang="tr-TR" sz="2000" dirty="0" smtClean="0">
                <a:solidFill>
                  <a:schemeClr val="bg1"/>
                </a:solidFill>
                <a:cs typeface="Arial" pitchFamily="34" charset="0"/>
              </a:rPr>
              <a:t>Bu metotta diğer metotlardan farklı olarak çoklu-tayflı görüntü üst örnekleme edilmez. İlk olarak MS görüntünün ağırlıklı ortalaması alınarak bir adet düşük çözünürlüklü Pan elde edilir. Sonrasında bu Pan görüntü ilk bant olarak alınır ve Gramm-Schmitt Dikgen algoritması ile tüm bantlar dik hale getirilir. İşlem tam olarak şöyledir:</a:t>
            </a:r>
          </a:p>
          <a:p>
            <a:pPr algn="just"/>
            <a:r>
              <a:rPr lang="tr-TR" sz="2000" dirty="0" smtClean="0">
                <a:solidFill>
                  <a:schemeClr val="bg1"/>
                </a:solidFill>
                <a:cs typeface="Arial" pitchFamily="34" charset="0"/>
              </a:rPr>
              <a:t>Kırmızı bandı pan banda dik yapacak açı hesaplanıp kırmızı bant kaydırılır. İşlem aynı şekilde Mavi ve Yeşil bantlar için de devam eder. Yeşil bant Kırmızı ve Pan banda ortagonal olacak şekilde döndürülür. Mavi bant ise Pan, Yeşil ve Kırmızı bantlara dik olacak şekilde döndürülür. Bu sayede tüm bantlar ilintisizleştirilir (decorrelation) Daha sonra tüm bantlar yukarı örneklenerek pankeskinleştirilmiş görüntü elde edilir.</a:t>
            </a:r>
          </a:p>
          <a:p>
            <a:pPr algn="just"/>
            <a:endParaRPr lang="tr-TR" sz="2000" dirty="0" smtClean="0">
              <a:solidFill>
                <a:schemeClr val="bg1"/>
              </a:solidFill>
              <a:cs typeface="Arial" pitchFamily="34" charset="0"/>
            </a:endParaRPr>
          </a:p>
          <a:p>
            <a:pPr algn="just"/>
            <a:r>
              <a:rPr lang="tr-TR" sz="2500" dirty="0" smtClean="0">
                <a:solidFill>
                  <a:schemeClr val="bg1"/>
                </a:solidFill>
                <a:cs typeface="Arial" pitchFamily="34" charset="0"/>
              </a:rPr>
              <a:t>D. Yoğunluk Renk Doyumu (Intensity Hue Saturation)</a:t>
            </a:r>
          </a:p>
          <a:p>
            <a:pPr algn="just"/>
            <a:r>
              <a:rPr lang="tr-TR" sz="2000" dirty="0" smtClean="0">
                <a:solidFill>
                  <a:schemeClr val="bg1"/>
                </a:solidFill>
                <a:cs typeface="Arial" pitchFamily="34" charset="0"/>
              </a:rPr>
              <a:t>İlk olarak çok-tayflı bantlar IHS renk uzayına dönüştürülür. Düşük çözünürlüklü yoğunluk bandı yüksek çözünürlüklü Pan bandı ile yer değiştirir ve sonuçta elde edilen görüntü tekrar RGB renk uzayına dönüştürülür. Sonuçta elde edilen görüntü kenar bilgisini iyi bir şekilde tutar. Buna karşılık görüntüde spektral bozulmalar oluşur.</a:t>
            </a:r>
          </a:p>
          <a:p>
            <a:pPr algn="just"/>
            <a:endParaRPr lang="tr-TR" sz="2000" dirty="0" smtClean="0">
              <a:solidFill>
                <a:schemeClr val="bg1"/>
              </a:solidFill>
              <a:cs typeface="Arial" pitchFamily="34" charset="0"/>
            </a:endParaRPr>
          </a:p>
          <a:p>
            <a:pPr algn="just"/>
            <a:r>
              <a:rPr lang="tr-TR" sz="2000" dirty="0" smtClean="0">
                <a:solidFill>
                  <a:schemeClr val="bg1"/>
                </a:solidFill>
                <a:cs typeface="Arial" pitchFamily="34" charset="0"/>
              </a:rPr>
              <a:t>E. Renk Doyum Değeri (Hue-Saturation Value)</a:t>
            </a:r>
          </a:p>
          <a:p>
            <a:pPr algn="just"/>
            <a:r>
              <a:rPr lang="tr-TR" sz="2000" dirty="0" smtClean="0">
                <a:solidFill>
                  <a:schemeClr val="bg1"/>
                </a:solidFill>
                <a:cs typeface="Arial" pitchFamily="34" charset="0"/>
              </a:rPr>
              <a:t>IHS yöntemine benzerdir, IHS renk uzayı yerine HSV renk uzayı kullanılır. </a:t>
            </a:r>
          </a:p>
          <a:p>
            <a:pPr algn="just"/>
            <a:endParaRPr lang="tr-TR" sz="2000" dirty="0" smtClean="0">
              <a:solidFill>
                <a:schemeClr val="bg1"/>
              </a:solidFill>
              <a:cs typeface="Arial" pitchFamily="34" charset="0"/>
            </a:endParaRPr>
          </a:p>
          <a:p>
            <a:pPr algn="just"/>
            <a:r>
              <a:rPr lang="tr-TR" sz="2500" dirty="0" smtClean="0">
                <a:solidFill>
                  <a:schemeClr val="bg1"/>
                </a:solidFill>
                <a:cs typeface="Arial" pitchFamily="34" charset="0"/>
              </a:rPr>
              <a:t>F. Dalgacık (Wavelet) Yöntemi</a:t>
            </a:r>
          </a:p>
          <a:p>
            <a:pPr algn="just"/>
            <a:r>
              <a:rPr lang="tr-TR" sz="2000" dirty="0" smtClean="0">
                <a:solidFill>
                  <a:schemeClr val="bg1"/>
                </a:solidFill>
                <a:cs typeface="Arial" pitchFamily="34" charset="0"/>
              </a:rPr>
              <a:t>Bu metotta ilk olarak MS görüntüye ve Pan bandına ayrı ayrı Ayrık Dalgacık Dönüşümü (Discrete Wavelet Transform: DWT) uygulanır. Birçok dalgacık dönüşümü bulunmaktadır ancak bu çalışmada Haar dalgacık kullanılmaya tercih edilmiştir. DWT işlemi sonrası Pan görüntüye ait düşük frekanslı kısım çıkartılıp yerine MS görüntüye ait düşük frekanslı kısım eklenir[5]. Daha sonra ters  dalgacık dönüşümü ile pankeskinleştirilmiş görüntü elde edilir. Uzamsal olarak çok iyi sonuç vermemekle birlikte renk bilgisini en iyi koruyan metotlardan biridir. </a:t>
            </a:r>
          </a:p>
          <a:p>
            <a:pPr algn="just"/>
            <a:endParaRPr lang="tr-TR" sz="2000" dirty="0" smtClean="0">
              <a:solidFill>
                <a:schemeClr val="bg1"/>
              </a:solidFill>
              <a:cs typeface="Arial" pitchFamily="34" charset="0"/>
            </a:endParaRPr>
          </a:p>
          <a:p>
            <a:pPr algn="just"/>
            <a:r>
              <a:rPr lang="tr-TR" sz="2500" dirty="0" smtClean="0">
                <a:solidFill>
                  <a:schemeClr val="bg1"/>
                </a:solidFill>
                <a:cs typeface="Arial" pitchFamily="34" charset="0"/>
              </a:rPr>
              <a:t>G. Yüksek Geçiren Süzgeç: YGS (High Pass Filter)</a:t>
            </a:r>
          </a:p>
          <a:p>
            <a:pPr algn="just"/>
            <a:r>
              <a:rPr lang="tr-TR" sz="2000" dirty="0" smtClean="0">
                <a:solidFill>
                  <a:schemeClr val="bg1"/>
                </a:solidFill>
                <a:cs typeface="Arial" pitchFamily="34" charset="0"/>
              </a:rPr>
              <a:t>YGS yönteminde, pan ve çok bantlı görüntülerin oranına göre 5x5, 7x7 veya 9x9 boyutlarında filtreler seçilerek uygulanır. Filtrenin ortasındaki değer hariç tüm değerler -1, ortasındaki değer ise toplamı 0 yapacak şekilde seçilir. Örneğin 5x5 boyutunda filtrenin orta değeri 24 olarak alınır [6]. Bu filtre görüntüye uygulanarak yüksek geçiren değer elde edilir ve bu ara görüntü tüm bantlara uygulanarak çözünürlük arttırılmış olur. </a:t>
            </a:r>
          </a:p>
          <a:p>
            <a:pPr algn="just"/>
            <a:r>
              <a:rPr lang="tr-TR" sz="2000" dirty="0" smtClean="0">
                <a:solidFill>
                  <a:schemeClr val="bg1"/>
                </a:solidFill>
                <a:cs typeface="Arial" pitchFamily="34" charset="0"/>
              </a:rPr>
              <a:t>Pankromatik bant ile çok-tayflı bantların oranı r ise, filtre boyutu 2r+1 olarak alınır.  </a:t>
            </a:r>
          </a:p>
          <a:p>
            <a:pPr algn="just"/>
            <a:endParaRPr lang="tr-TR" sz="2000" dirty="0" smtClean="0">
              <a:solidFill>
                <a:schemeClr val="bg1"/>
              </a:solidFill>
              <a:cs typeface="Arial" pitchFamily="34" charset="0"/>
            </a:endParaRPr>
          </a:p>
          <a:p>
            <a:pPr algn="just"/>
            <a:r>
              <a:rPr lang="tr-TR" sz="2500" dirty="0" smtClean="0">
                <a:solidFill>
                  <a:schemeClr val="bg1"/>
                </a:solidFill>
                <a:cs typeface="Arial" pitchFamily="34" charset="0"/>
              </a:rPr>
              <a:t>H.Hiperküre Renk Uzayı (Hyperspherical Color Space)</a:t>
            </a:r>
          </a:p>
          <a:p>
            <a:pPr algn="just"/>
            <a:r>
              <a:rPr lang="tr-TR" sz="2000" dirty="0" smtClean="0">
                <a:solidFill>
                  <a:schemeClr val="bg1"/>
                </a:solidFill>
                <a:cs typeface="Arial" pitchFamily="34" charset="0"/>
              </a:rPr>
              <a:t>Hiperküre renk uzayı, 8 bantlı WorldView-2 uydu görüntülerinin pankeskinleştirilmesi için geliştirilmiş bir yöntemdir [6]. Çok-tayflı bantlar pankromatik bandın bir hiperküre üzerine iz düşümleri olarak hesaplanır. Çok-tayflı bantlardan hesaplanan değer yerine pankromatik bant konulup ters izdüşüm uygulanır.</a:t>
            </a:r>
          </a:p>
          <a:p>
            <a:endParaRPr lang="en-US" sz="2000" dirty="0" smtClean="0">
              <a:solidFill>
                <a:schemeClr val="bg1"/>
              </a:solidFill>
              <a:cs typeface="Arial" pitchFamily="34" charset="0"/>
            </a:endParaRPr>
          </a:p>
        </p:txBody>
      </p:sp>
      <p:sp>
        <p:nvSpPr>
          <p:cNvPr id="43" name="TextBox 42"/>
          <p:cNvSpPr txBox="1"/>
          <p:nvPr/>
        </p:nvSpPr>
        <p:spPr>
          <a:xfrm>
            <a:off x="32074660" y="5678957"/>
            <a:ext cx="2754280" cy="769441"/>
          </a:xfrm>
          <a:prstGeom prst="rect">
            <a:avLst/>
          </a:prstGeom>
          <a:noFill/>
        </p:spPr>
        <p:txBody>
          <a:bodyPr wrap="none" rtlCol="0">
            <a:spAutoFit/>
          </a:bodyPr>
          <a:lstStyle/>
          <a:p>
            <a:r>
              <a:rPr lang="tr-TR" sz="4400" b="1" i="1" dirty="0" smtClean="0">
                <a:solidFill>
                  <a:schemeClr val="bg1"/>
                </a:solidFill>
                <a:effectLst>
                  <a:outerShdw blurRad="38100" dist="38100" dir="2700000" algn="tl">
                    <a:srgbClr val="000000">
                      <a:alpha val="43137"/>
                    </a:srgbClr>
                  </a:outerShdw>
                </a:effectLst>
                <a:cs typeface="Arial" pitchFamily="34" charset="0"/>
              </a:rPr>
              <a:t>SONUÇLAR</a:t>
            </a:r>
            <a:endParaRPr lang="en-US" sz="4400" b="1" i="1" dirty="0">
              <a:solidFill>
                <a:schemeClr val="bg1"/>
              </a:solidFill>
              <a:effectLst>
                <a:outerShdw blurRad="38100" dist="38100" dir="2700000" algn="tl">
                  <a:srgbClr val="000000">
                    <a:alpha val="43137"/>
                  </a:srgbClr>
                </a:outerShdw>
              </a:effectLst>
              <a:cs typeface="Arial" pitchFamily="34" charset="0"/>
            </a:endParaRPr>
          </a:p>
        </p:txBody>
      </p:sp>
      <p:sp>
        <p:nvSpPr>
          <p:cNvPr id="44" name="TextBox 43"/>
          <p:cNvSpPr txBox="1"/>
          <p:nvPr/>
        </p:nvSpPr>
        <p:spPr>
          <a:xfrm>
            <a:off x="29337000" y="6486498"/>
            <a:ext cx="8229600" cy="6986528"/>
          </a:xfrm>
          <a:prstGeom prst="rect">
            <a:avLst/>
          </a:prstGeom>
          <a:noFill/>
        </p:spPr>
        <p:txBody>
          <a:bodyPr wrap="square" rtlCol="0">
            <a:spAutoFit/>
          </a:bodyPr>
          <a:lstStyle/>
          <a:p>
            <a:pPr algn="just"/>
            <a:r>
              <a:rPr lang="tr-TR" sz="3200" dirty="0" smtClean="0">
                <a:solidFill>
                  <a:schemeClr val="bg1"/>
                </a:solidFill>
                <a:cs typeface="Arial" pitchFamily="34" charset="0"/>
              </a:rPr>
              <a:t>RASAT uydusu görüntülerinin pankeskinleştirilmesinde kullanılacak yöntem olarak haritacılık şehir planlama gibi uygulamalar için YGS yöntemi, daha yüksek doğruluğa sahip tarım ve çevre uygulamaları için HCS yöntemi tercih edilmelidir. </a:t>
            </a:r>
          </a:p>
          <a:p>
            <a:pPr algn="just"/>
            <a:endParaRPr lang="tr-TR" sz="3200" dirty="0" smtClean="0">
              <a:solidFill>
                <a:schemeClr val="bg1"/>
              </a:solidFill>
              <a:cs typeface="Arial" pitchFamily="34" charset="0"/>
            </a:endParaRPr>
          </a:p>
          <a:p>
            <a:pPr algn="just"/>
            <a:r>
              <a:rPr lang="tr-TR" sz="3200" dirty="0" smtClean="0">
                <a:solidFill>
                  <a:schemeClr val="bg1"/>
                </a:solidFill>
                <a:cs typeface="Arial" pitchFamily="34" charset="0"/>
              </a:rPr>
              <a:t>En uygun çözüm pankromatik bantta bulunan keskinlik bilgisi ile çok-tayflı bantlarda bulunan radyometrik bilgiyi en uygun şekilde koruyan ve uydu sistemi üzerinde bulunan görüntüleme sistemi parametrelerini de dikkate alan bir yöntem geliştirilmesidir.</a:t>
            </a:r>
          </a:p>
          <a:p>
            <a:endParaRPr lang="en-US" sz="3200" dirty="0" smtClean="0">
              <a:solidFill>
                <a:schemeClr val="bg1"/>
              </a:solidFill>
              <a:cs typeface="Arial" pitchFamily="34" charset="0"/>
            </a:endParaRPr>
          </a:p>
        </p:txBody>
      </p:sp>
      <p:sp>
        <p:nvSpPr>
          <p:cNvPr id="45" name="TextBox 44"/>
          <p:cNvSpPr txBox="1"/>
          <p:nvPr/>
        </p:nvSpPr>
        <p:spPr>
          <a:xfrm>
            <a:off x="32338308" y="36568559"/>
            <a:ext cx="2713692" cy="769441"/>
          </a:xfrm>
          <a:prstGeom prst="rect">
            <a:avLst/>
          </a:prstGeom>
          <a:noFill/>
        </p:spPr>
        <p:txBody>
          <a:bodyPr wrap="none" rtlCol="0">
            <a:spAutoFit/>
          </a:bodyPr>
          <a:lstStyle/>
          <a:p>
            <a:r>
              <a:rPr lang="en-US" sz="4400" b="1" i="1" dirty="0">
                <a:solidFill>
                  <a:schemeClr val="bg1"/>
                </a:solidFill>
                <a:effectLst>
                  <a:outerShdw blurRad="38100" dist="38100" dir="2700000" algn="tl">
                    <a:srgbClr val="000000">
                      <a:alpha val="43137"/>
                    </a:srgbClr>
                  </a:outerShdw>
                </a:effectLst>
                <a:cs typeface="Arial" pitchFamily="34" charset="0"/>
              </a:rPr>
              <a:t>KAYNAKÇA</a:t>
            </a:r>
          </a:p>
        </p:txBody>
      </p:sp>
      <p:sp>
        <p:nvSpPr>
          <p:cNvPr id="46" name="TextBox 45"/>
          <p:cNvSpPr txBox="1"/>
          <p:nvPr/>
        </p:nvSpPr>
        <p:spPr>
          <a:xfrm>
            <a:off x="29879755" y="21746668"/>
            <a:ext cx="6521144" cy="769441"/>
          </a:xfrm>
          <a:prstGeom prst="rect">
            <a:avLst/>
          </a:prstGeom>
          <a:noFill/>
        </p:spPr>
        <p:txBody>
          <a:bodyPr wrap="none" rtlCol="0">
            <a:spAutoFit/>
          </a:bodyPr>
          <a:lstStyle/>
          <a:p>
            <a:r>
              <a:rPr lang="tr-TR" sz="4400" b="1" i="1" dirty="0" smtClean="0">
                <a:solidFill>
                  <a:schemeClr val="bg1"/>
                </a:solidFill>
                <a:effectLst>
                  <a:outerShdw blurRad="38100" dist="38100" dir="2700000" algn="tl">
                    <a:srgbClr val="000000">
                      <a:alpha val="43137"/>
                    </a:srgbClr>
                  </a:outerShdw>
                </a:effectLst>
                <a:cs typeface="Arial" pitchFamily="34" charset="0"/>
              </a:rPr>
              <a:t>SAYISAL </a:t>
            </a:r>
            <a:r>
              <a:rPr lang="tr-TR" sz="4400" b="1" i="1" dirty="0">
                <a:solidFill>
                  <a:schemeClr val="bg1"/>
                </a:solidFill>
                <a:effectLst>
                  <a:outerShdw blurRad="38100" dist="38100" dir="2700000" algn="tl">
                    <a:srgbClr val="000000">
                      <a:alpha val="43137"/>
                    </a:srgbClr>
                  </a:outerShdw>
                </a:effectLst>
                <a:cs typeface="Arial" pitchFamily="34" charset="0"/>
              </a:rPr>
              <a:t>BAŞARI ÖLÇÜTLERİ</a:t>
            </a:r>
            <a:endParaRPr lang="en-US" sz="4400" b="1" i="1" dirty="0">
              <a:solidFill>
                <a:schemeClr val="bg1"/>
              </a:solidFill>
              <a:effectLst>
                <a:outerShdw blurRad="38100" dist="38100" dir="2700000" algn="tl">
                  <a:srgbClr val="000000">
                    <a:alpha val="43137"/>
                  </a:srgbClr>
                </a:outerShdw>
              </a:effectLst>
              <a:cs typeface="Arial" pitchFamily="34" charset="0"/>
            </a:endParaRPr>
          </a:p>
        </p:txBody>
      </p:sp>
      <p:sp>
        <p:nvSpPr>
          <p:cNvPr id="47" name="TextBox 46"/>
          <p:cNvSpPr txBox="1"/>
          <p:nvPr/>
        </p:nvSpPr>
        <p:spPr>
          <a:xfrm>
            <a:off x="29336998" y="22866577"/>
            <a:ext cx="8191978" cy="8894743"/>
          </a:xfrm>
          <a:prstGeom prst="rect">
            <a:avLst/>
          </a:prstGeom>
          <a:noFill/>
        </p:spPr>
        <p:txBody>
          <a:bodyPr wrap="square" rtlCol="0">
            <a:spAutoFit/>
          </a:bodyPr>
          <a:lstStyle/>
          <a:p>
            <a:pPr algn="just"/>
            <a:r>
              <a:rPr lang="tr-TR" sz="3200" dirty="0" smtClean="0">
                <a:solidFill>
                  <a:schemeClr val="bg1"/>
                </a:solidFill>
                <a:cs typeface="Arial" pitchFamily="34" charset="0"/>
              </a:rPr>
              <a:t>A. RMSE</a:t>
            </a:r>
          </a:p>
          <a:p>
            <a:pPr algn="just"/>
            <a:r>
              <a:rPr lang="tr-TR" sz="2000" dirty="0" smtClean="0">
                <a:solidFill>
                  <a:schemeClr val="bg1"/>
                </a:solidFill>
                <a:cs typeface="Arial" pitchFamily="34" charset="0"/>
              </a:rPr>
              <a:t>Kök Ortalama Kare Hatası (Root Mean Square Error: RMSE): Çok-tayflı görüntü ve pankeskinleştirilmiş görüntü arasında ne kadar hata olduğunu gösterir. Pankeskinleştirilmiş görüntüdeki spektral ve uzaysal kaliteyi inceler. </a:t>
            </a:r>
          </a:p>
          <a:p>
            <a:pPr algn="just"/>
            <a:r>
              <a:rPr lang="tr-TR" sz="3200" dirty="0" smtClean="0">
                <a:solidFill>
                  <a:schemeClr val="bg1"/>
                </a:solidFill>
                <a:cs typeface="Arial" pitchFamily="34" charset="0"/>
              </a:rPr>
              <a:t>B. SAM</a:t>
            </a:r>
          </a:p>
          <a:p>
            <a:pPr algn="just"/>
            <a:r>
              <a:rPr lang="tr-TR" sz="2000" dirty="0" smtClean="0">
                <a:solidFill>
                  <a:schemeClr val="bg1"/>
                </a:solidFill>
                <a:cs typeface="Arial" pitchFamily="34" charset="0"/>
              </a:rPr>
              <a:t>Tayfsal Açı Haritalayıcı (Spectral Angle Mapper: SAM): çok-tayflı görüntü ve pankeskinleştirilmiş görüntünün her pikseli arasındaki spektral açıya bakar. Bu açı değerlerinin ortalaması sıfıra yakın olması idealdir.</a:t>
            </a:r>
          </a:p>
          <a:p>
            <a:pPr algn="just"/>
            <a:r>
              <a:rPr lang="tr-TR" sz="3200" dirty="0" smtClean="0">
                <a:solidFill>
                  <a:schemeClr val="bg1"/>
                </a:solidFill>
                <a:cs typeface="Arial" pitchFamily="34" charset="0"/>
              </a:rPr>
              <a:t>C. RASE</a:t>
            </a:r>
          </a:p>
          <a:p>
            <a:pPr algn="just"/>
            <a:r>
              <a:rPr lang="tr-TR" sz="2000" dirty="0" smtClean="0">
                <a:solidFill>
                  <a:schemeClr val="bg1"/>
                </a:solidFill>
                <a:cs typeface="Arial" pitchFamily="34" charset="0"/>
              </a:rPr>
              <a:t>Göreceli Ortalama Tayfsal Hata (Relative average spectral error: RASE): RMSE değerlerinin her bir spektral bant için ortalama başarı değerlerini ölçer. RASE değeri sıfıra ne kadar yakın olursa bantların kalitesi o kadar yüksek olur.</a:t>
            </a:r>
          </a:p>
          <a:p>
            <a:pPr algn="just"/>
            <a:r>
              <a:rPr lang="tr-TR" sz="3200" dirty="0" smtClean="0">
                <a:solidFill>
                  <a:schemeClr val="bg1"/>
                </a:solidFill>
                <a:cs typeface="Arial" pitchFamily="34" charset="0"/>
              </a:rPr>
              <a:t>D. QAVE</a:t>
            </a:r>
          </a:p>
          <a:p>
            <a:pPr algn="just"/>
            <a:r>
              <a:rPr lang="tr-TR" sz="2000" dirty="0" smtClean="0">
                <a:solidFill>
                  <a:schemeClr val="bg1"/>
                </a:solidFill>
                <a:cs typeface="Arial" pitchFamily="34" charset="0"/>
              </a:rPr>
              <a:t>Bu metrik spektral bozulmayı 3 faktöre göre inceler. Bu faktörler ilinti kaybı, parlaklık bozulması ve kontrast bozulmasıdır. Bu metrik sonucunun bire yakın olması idealdir.</a:t>
            </a:r>
          </a:p>
          <a:p>
            <a:pPr algn="just"/>
            <a:r>
              <a:rPr lang="tr-TR" sz="3200" dirty="0" smtClean="0">
                <a:solidFill>
                  <a:schemeClr val="bg1"/>
                </a:solidFill>
                <a:cs typeface="Arial" pitchFamily="34" charset="0"/>
              </a:rPr>
              <a:t>E. ERGAS</a:t>
            </a:r>
          </a:p>
          <a:p>
            <a:pPr algn="just"/>
            <a:r>
              <a:rPr lang="tr-TR" sz="2000" dirty="0" smtClean="0">
                <a:solidFill>
                  <a:schemeClr val="bg1"/>
                </a:solidFill>
                <a:cs typeface="Arial" pitchFamily="34" charset="0"/>
              </a:rPr>
              <a:t>Pankeskinleştirilmiş görüntüdeki uzaysaldan spektrale geçiş kalitesini ölçer. ERGAS değeri sıfıra ne kadar yakın olursa kalite o kadar yüksek olur.</a:t>
            </a:r>
          </a:p>
          <a:p>
            <a:pPr algn="just"/>
            <a:r>
              <a:rPr lang="tr-TR" sz="3200" dirty="0" smtClean="0">
                <a:solidFill>
                  <a:schemeClr val="bg1"/>
                </a:solidFill>
                <a:cs typeface="Arial" pitchFamily="34" charset="0"/>
              </a:rPr>
              <a:t>F. Uzamsal</a:t>
            </a:r>
          </a:p>
          <a:p>
            <a:pPr algn="just"/>
            <a:r>
              <a:rPr lang="tr-TR" sz="2000" dirty="0" smtClean="0">
                <a:solidFill>
                  <a:schemeClr val="bg1"/>
                </a:solidFill>
                <a:cs typeface="Arial" pitchFamily="34" charset="0"/>
              </a:rPr>
              <a:t>Bu metrik pan görüntüyle pankeskinleştirilmiş görüntünün her bir bandını yüksek geçiren filtreden geçirip uzamsal benzerliğini karşılaştırır. Bu metrik sonucunun bire yakın olması idealdir.</a:t>
            </a:r>
          </a:p>
          <a:p>
            <a:pPr algn="just"/>
            <a:endParaRPr lang="en-US" sz="2000" dirty="0" smtClean="0">
              <a:solidFill>
                <a:schemeClr val="bg1"/>
              </a:solidFill>
              <a:cs typeface="Arial" pitchFamily="34" charset="0"/>
            </a:endParaRPr>
          </a:p>
        </p:txBody>
      </p:sp>
      <p:sp>
        <p:nvSpPr>
          <p:cNvPr id="49" name="Text Placeholder 2"/>
          <p:cNvSpPr>
            <a:spLocks noGrp="1"/>
          </p:cNvSpPr>
          <p:nvPr>
            <p:ph type="body" sz="quarter" idx="10"/>
          </p:nvPr>
        </p:nvSpPr>
        <p:spPr>
          <a:xfrm>
            <a:off x="2325795" y="571500"/>
            <a:ext cx="33250097" cy="2857500"/>
          </a:xfrm>
        </p:spPr>
        <p:txBody>
          <a:bodyPr>
            <a:normAutofit/>
          </a:bodyPr>
          <a:lstStyle/>
          <a:p>
            <a:pPr algn="ctr"/>
            <a:r>
              <a:rPr lang="en-US" sz="8000" b="1" i="1" dirty="0">
                <a:solidFill>
                  <a:schemeClr val="bg1"/>
                </a:solidFill>
                <a:effectLst>
                  <a:outerShdw blurRad="38100" dist="38100" dir="2700000" algn="tl">
                    <a:srgbClr val="000000">
                      <a:alpha val="43137"/>
                    </a:srgbClr>
                  </a:outerShdw>
                </a:effectLst>
              </a:rPr>
              <a:t>RASAT </a:t>
            </a:r>
            <a:r>
              <a:rPr lang="en-US" sz="8000" b="1" i="1" dirty="0" err="1">
                <a:solidFill>
                  <a:schemeClr val="bg1"/>
                </a:solidFill>
                <a:effectLst>
                  <a:outerShdw blurRad="38100" dist="38100" dir="2700000" algn="tl">
                    <a:srgbClr val="000000">
                      <a:alpha val="43137"/>
                    </a:srgbClr>
                  </a:outerShdw>
                </a:effectLst>
              </a:rPr>
              <a:t>Uydu</a:t>
            </a:r>
            <a:r>
              <a:rPr lang="en-US" sz="8000" b="1" i="1" dirty="0">
                <a:solidFill>
                  <a:schemeClr val="bg1"/>
                </a:solidFill>
                <a:effectLst>
                  <a:outerShdw blurRad="38100" dist="38100" dir="2700000" algn="tl">
                    <a:srgbClr val="000000">
                      <a:alpha val="43137"/>
                    </a:srgbClr>
                  </a:outerShdw>
                </a:effectLst>
              </a:rPr>
              <a:t> </a:t>
            </a:r>
            <a:r>
              <a:rPr lang="en-US" sz="8000" b="1" i="1" dirty="0" err="1">
                <a:solidFill>
                  <a:schemeClr val="bg1"/>
                </a:solidFill>
                <a:effectLst>
                  <a:outerShdw blurRad="38100" dist="38100" dir="2700000" algn="tl">
                    <a:srgbClr val="000000">
                      <a:alpha val="43137"/>
                    </a:srgbClr>
                  </a:outerShdw>
                </a:effectLst>
              </a:rPr>
              <a:t>Görüntülerinin</a:t>
            </a:r>
            <a:r>
              <a:rPr lang="en-US" sz="8000" b="1" i="1" dirty="0">
                <a:solidFill>
                  <a:schemeClr val="bg1"/>
                </a:solidFill>
                <a:effectLst>
                  <a:outerShdw blurRad="38100" dist="38100" dir="2700000" algn="tl">
                    <a:srgbClr val="000000">
                      <a:alpha val="43137"/>
                    </a:srgbClr>
                  </a:outerShdw>
                </a:effectLst>
              </a:rPr>
              <a:t> Optimal </a:t>
            </a:r>
            <a:r>
              <a:rPr lang="en-US" sz="8000" b="1" i="1" dirty="0" err="1">
                <a:solidFill>
                  <a:schemeClr val="bg1"/>
                </a:solidFill>
                <a:effectLst>
                  <a:outerShdw blurRad="38100" dist="38100" dir="2700000" algn="tl">
                    <a:srgbClr val="000000">
                      <a:alpha val="43137"/>
                    </a:srgbClr>
                  </a:outerShdw>
                </a:effectLst>
              </a:rPr>
              <a:t>Pankeskinleştirilmesi</a:t>
            </a:r>
            <a:endParaRPr lang="en-US" sz="8000" b="1" i="1" dirty="0">
              <a:solidFill>
                <a:schemeClr val="bg1"/>
              </a:solidFill>
              <a:effectLst>
                <a:outerShdw blurRad="38100" dist="38100" dir="2700000" algn="tl">
                  <a:srgbClr val="000000">
                    <a:alpha val="43137"/>
                  </a:srgbClr>
                </a:outerShdw>
              </a:effectLst>
            </a:endParaRPr>
          </a:p>
        </p:txBody>
      </p:sp>
      <p:sp>
        <p:nvSpPr>
          <p:cNvPr id="50" name="Text Placeholder 3"/>
          <p:cNvSpPr>
            <a:spLocks noGrp="1"/>
          </p:cNvSpPr>
          <p:nvPr>
            <p:ph type="body" sz="quarter" idx="11"/>
          </p:nvPr>
        </p:nvSpPr>
        <p:spPr>
          <a:xfrm>
            <a:off x="2563903" y="2362200"/>
            <a:ext cx="33250097" cy="2209800"/>
          </a:xfrm>
        </p:spPr>
        <p:txBody>
          <a:bodyPr>
            <a:normAutofit lnSpcReduction="10000"/>
          </a:bodyPr>
          <a:lstStyle/>
          <a:p>
            <a:pPr algn="ctr"/>
            <a:r>
              <a:rPr lang="en-US" sz="4800" dirty="0">
                <a:solidFill>
                  <a:schemeClr val="bg1"/>
                </a:solidFill>
              </a:rPr>
              <a:t>Mustafa Teke</a:t>
            </a:r>
            <a:r>
              <a:rPr lang="en-US" sz="4800" baseline="30000" dirty="0">
                <a:solidFill>
                  <a:schemeClr val="bg1"/>
                </a:solidFill>
              </a:rPr>
              <a:t>1</a:t>
            </a:r>
            <a:r>
              <a:rPr lang="en-US" sz="4800" dirty="0">
                <a:solidFill>
                  <a:schemeClr val="bg1"/>
                </a:solidFill>
              </a:rPr>
              <a:t>, Mehmet </a:t>
            </a:r>
            <a:r>
              <a:rPr lang="en-US" sz="4800" dirty="0" err="1">
                <a:solidFill>
                  <a:schemeClr val="bg1"/>
                </a:solidFill>
              </a:rPr>
              <a:t>Saygın</a:t>
            </a:r>
            <a:r>
              <a:rPr lang="en-US" sz="4800" dirty="0">
                <a:solidFill>
                  <a:schemeClr val="bg1"/>
                </a:solidFill>
              </a:rPr>
              <a:t> Seyfioğlu</a:t>
            </a:r>
            <a:r>
              <a:rPr lang="en-US" sz="4800" baseline="30000" dirty="0">
                <a:solidFill>
                  <a:schemeClr val="bg1"/>
                </a:solidFill>
              </a:rPr>
              <a:t>2</a:t>
            </a:r>
            <a:r>
              <a:rPr lang="en-US" sz="4800" dirty="0">
                <a:solidFill>
                  <a:schemeClr val="bg1"/>
                </a:solidFill>
              </a:rPr>
              <a:t>, </a:t>
            </a:r>
            <a:r>
              <a:rPr lang="en-US" sz="4800" dirty="0" err="1">
                <a:solidFill>
                  <a:schemeClr val="bg1"/>
                </a:solidFill>
              </a:rPr>
              <a:t>Arda</a:t>
            </a:r>
            <a:r>
              <a:rPr lang="en-US" sz="4800" dirty="0">
                <a:solidFill>
                  <a:schemeClr val="bg1"/>
                </a:solidFill>
              </a:rPr>
              <a:t> Ağçal</a:t>
            </a:r>
            <a:r>
              <a:rPr lang="en-US" sz="4800" baseline="30000" dirty="0">
                <a:solidFill>
                  <a:schemeClr val="bg1"/>
                </a:solidFill>
              </a:rPr>
              <a:t>2</a:t>
            </a:r>
            <a:r>
              <a:rPr lang="en-US" sz="4800" dirty="0">
                <a:solidFill>
                  <a:schemeClr val="bg1"/>
                </a:solidFill>
              </a:rPr>
              <a:t>, </a:t>
            </a:r>
            <a:r>
              <a:rPr lang="en-US" sz="4800" dirty="0" err="1">
                <a:solidFill>
                  <a:schemeClr val="bg1"/>
                </a:solidFill>
              </a:rPr>
              <a:t>Sevgi</a:t>
            </a:r>
            <a:r>
              <a:rPr lang="en-US" sz="4800" dirty="0">
                <a:solidFill>
                  <a:schemeClr val="bg1"/>
                </a:solidFill>
              </a:rPr>
              <a:t> </a:t>
            </a:r>
            <a:r>
              <a:rPr lang="en-US" sz="4800" dirty="0" err="1">
                <a:solidFill>
                  <a:schemeClr val="bg1"/>
                </a:solidFill>
              </a:rPr>
              <a:t>Zübeyde</a:t>
            </a:r>
            <a:r>
              <a:rPr lang="en-US" sz="4800" dirty="0">
                <a:solidFill>
                  <a:schemeClr val="bg1"/>
                </a:solidFill>
              </a:rPr>
              <a:t> </a:t>
            </a:r>
            <a:r>
              <a:rPr lang="en-US" sz="4800" dirty="0" smtClean="0">
                <a:solidFill>
                  <a:schemeClr val="bg1"/>
                </a:solidFill>
              </a:rPr>
              <a:t>Gürbüz</a:t>
            </a:r>
            <a:r>
              <a:rPr lang="en-US" sz="4800" baseline="30000" dirty="0" smtClean="0">
                <a:solidFill>
                  <a:schemeClr val="bg1"/>
                </a:solidFill>
              </a:rPr>
              <a:t>1,2</a:t>
            </a:r>
            <a:endParaRPr lang="tr-TR" sz="4800" baseline="30000" dirty="0" smtClean="0">
              <a:solidFill>
                <a:schemeClr val="bg1"/>
              </a:solidFill>
            </a:endParaRPr>
          </a:p>
          <a:p>
            <a:pPr algn="ctr"/>
            <a:r>
              <a:rPr lang="en-US" sz="3200" dirty="0" smtClean="0">
                <a:solidFill>
                  <a:schemeClr val="bg1"/>
                </a:solidFill>
              </a:rPr>
              <a:t>1.Görüntü </a:t>
            </a:r>
            <a:r>
              <a:rPr lang="en-US" sz="3200" dirty="0" err="1">
                <a:solidFill>
                  <a:schemeClr val="bg1"/>
                </a:solidFill>
              </a:rPr>
              <a:t>İşleme</a:t>
            </a:r>
            <a:r>
              <a:rPr lang="en-US" sz="3200" dirty="0">
                <a:solidFill>
                  <a:schemeClr val="bg1"/>
                </a:solidFill>
              </a:rPr>
              <a:t> </a:t>
            </a:r>
            <a:r>
              <a:rPr lang="en-US" sz="3200" dirty="0" err="1">
                <a:solidFill>
                  <a:schemeClr val="bg1"/>
                </a:solidFill>
              </a:rPr>
              <a:t>Grubu</a:t>
            </a:r>
            <a:r>
              <a:rPr lang="en-US" sz="3200" dirty="0">
                <a:solidFill>
                  <a:schemeClr val="bg1"/>
                </a:solidFill>
              </a:rPr>
              <a:t>, TÜBİTAK </a:t>
            </a:r>
            <a:r>
              <a:rPr lang="en-US" sz="3200" dirty="0" err="1">
                <a:solidFill>
                  <a:schemeClr val="bg1"/>
                </a:solidFill>
              </a:rPr>
              <a:t>Uzay</a:t>
            </a:r>
            <a:r>
              <a:rPr lang="en-US" sz="3200" dirty="0">
                <a:solidFill>
                  <a:schemeClr val="bg1"/>
                </a:solidFill>
              </a:rPr>
              <a:t> </a:t>
            </a:r>
            <a:r>
              <a:rPr lang="en-US" sz="3200" dirty="0" err="1">
                <a:solidFill>
                  <a:schemeClr val="bg1"/>
                </a:solidFill>
              </a:rPr>
              <a:t>Teknolojileri</a:t>
            </a:r>
            <a:r>
              <a:rPr lang="en-US" sz="3200" dirty="0">
                <a:solidFill>
                  <a:schemeClr val="bg1"/>
                </a:solidFill>
              </a:rPr>
              <a:t> </a:t>
            </a:r>
            <a:r>
              <a:rPr lang="en-US" sz="3200" dirty="0" err="1">
                <a:solidFill>
                  <a:schemeClr val="bg1"/>
                </a:solidFill>
              </a:rPr>
              <a:t>Araştırma</a:t>
            </a:r>
            <a:r>
              <a:rPr lang="en-US" sz="3200" dirty="0">
                <a:solidFill>
                  <a:schemeClr val="bg1"/>
                </a:solidFill>
              </a:rPr>
              <a:t> </a:t>
            </a:r>
            <a:r>
              <a:rPr lang="en-US" sz="3200" dirty="0" err="1">
                <a:solidFill>
                  <a:schemeClr val="bg1"/>
                </a:solidFill>
              </a:rPr>
              <a:t>Enstitüsü</a:t>
            </a:r>
            <a:r>
              <a:rPr lang="en-US" sz="3200" dirty="0">
                <a:solidFill>
                  <a:schemeClr val="bg1"/>
                </a:solidFill>
              </a:rPr>
              <a:t> </a:t>
            </a:r>
            <a:r>
              <a:rPr lang="tr-TR" sz="3200" dirty="0" smtClean="0">
                <a:solidFill>
                  <a:schemeClr val="bg1"/>
                </a:solidFill>
              </a:rPr>
              <a:t> </a:t>
            </a:r>
            <a:r>
              <a:rPr lang="en-US" sz="3200" dirty="0" smtClean="0">
                <a:solidFill>
                  <a:schemeClr val="bg1"/>
                </a:solidFill>
              </a:rPr>
              <a:t>{</a:t>
            </a:r>
            <a:r>
              <a:rPr lang="en-US" sz="3200" dirty="0" err="1">
                <a:solidFill>
                  <a:schemeClr val="bg1"/>
                </a:solidFill>
              </a:rPr>
              <a:t>mustafa.teke</a:t>
            </a:r>
            <a:r>
              <a:rPr lang="en-US" sz="3200" dirty="0">
                <a:solidFill>
                  <a:schemeClr val="bg1"/>
                </a:solidFill>
              </a:rPr>
              <a:t>, </a:t>
            </a:r>
            <a:r>
              <a:rPr lang="en-US" sz="3200" dirty="0" err="1">
                <a:solidFill>
                  <a:schemeClr val="bg1"/>
                </a:solidFill>
              </a:rPr>
              <a:t>sevgi.gurbuz</a:t>
            </a:r>
            <a:r>
              <a:rPr lang="en-US" sz="3200" dirty="0">
                <a:solidFill>
                  <a:schemeClr val="bg1"/>
                </a:solidFill>
              </a:rPr>
              <a:t>}@tubitak.gov.tr </a:t>
            </a:r>
            <a:endParaRPr lang="tr-TR" sz="3200" dirty="0" smtClean="0">
              <a:solidFill>
                <a:schemeClr val="bg1"/>
              </a:solidFill>
            </a:endParaRPr>
          </a:p>
          <a:p>
            <a:pPr algn="ctr"/>
            <a:r>
              <a:rPr lang="en-US" sz="3200" dirty="0" smtClean="0">
                <a:solidFill>
                  <a:schemeClr val="bg1"/>
                </a:solidFill>
              </a:rPr>
              <a:t>2.Elektrik-Elektronik </a:t>
            </a:r>
            <a:r>
              <a:rPr lang="en-US" sz="3200" dirty="0" err="1">
                <a:solidFill>
                  <a:schemeClr val="bg1"/>
                </a:solidFill>
              </a:rPr>
              <a:t>Mühendisliği</a:t>
            </a:r>
            <a:r>
              <a:rPr lang="en-US" sz="3200" dirty="0">
                <a:solidFill>
                  <a:schemeClr val="bg1"/>
                </a:solidFill>
              </a:rPr>
              <a:t> </a:t>
            </a:r>
            <a:r>
              <a:rPr lang="en-US" sz="3200" dirty="0" err="1" smtClean="0">
                <a:solidFill>
                  <a:schemeClr val="bg1"/>
                </a:solidFill>
              </a:rPr>
              <a:t>Bölümü</a:t>
            </a:r>
            <a:r>
              <a:rPr lang="en-US" sz="3200" dirty="0" smtClean="0">
                <a:solidFill>
                  <a:schemeClr val="bg1"/>
                </a:solidFill>
              </a:rPr>
              <a:t>,</a:t>
            </a:r>
            <a:r>
              <a:rPr lang="tr-TR" sz="3200" dirty="0" smtClean="0">
                <a:solidFill>
                  <a:schemeClr val="bg1"/>
                </a:solidFill>
              </a:rPr>
              <a:t> </a:t>
            </a:r>
            <a:r>
              <a:rPr lang="en-US" sz="3200" dirty="0" smtClean="0">
                <a:solidFill>
                  <a:schemeClr val="bg1"/>
                </a:solidFill>
              </a:rPr>
              <a:t>TOBB </a:t>
            </a:r>
            <a:r>
              <a:rPr lang="en-US" sz="3200" dirty="0" err="1">
                <a:solidFill>
                  <a:schemeClr val="bg1"/>
                </a:solidFill>
              </a:rPr>
              <a:t>Ekonomi</a:t>
            </a:r>
            <a:r>
              <a:rPr lang="en-US" sz="3200" dirty="0">
                <a:solidFill>
                  <a:schemeClr val="bg1"/>
                </a:solidFill>
              </a:rPr>
              <a:t> </a:t>
            </a:r>
            <a:r>
              <a:rPr lang="en-US" sz="3200" dirty="0" err="1">
                <a:solidFill>
                  <a:schemeClr val="bg1"/>
                </a:solidFill>
              </a:rPr>
              <a:t>ve</a:t>
            </a:r>
            <a:r>
              <a:rPr lang="en-US" sz="3200" dirty="0">
                <a:solidFill>
                  <a:schemeClr val="bg1"/>
                </a:solidFill>
              </a:rPr>
              <a:t> </a:t>
            </a:r>
            <a:r>
              <a:rPr lang="en-US" sz="3200" dirty="0" err="1">
                <a:solidFill>
                  <a:schemeClr val="bg1"/>
                </a:solidFill>
              </a:rPr>
              <a:t>Teknoloji</a:t>
            </a:r>
            <a:r>
              <a:rPr lang="en-US" sz="3200" dirty="0">
                <a:solidFill>
                  <a:schemeClr val="bg1"/>
                </a:solidFill>
              </a:rPr>
              <a:t> </a:t>
            </a:r>
            <a:r>
              <a:rPr lang="en-US" sz="3200" dirty="0" err="1" smtClean="0">
                <a:solidFill>
                  <a:schemeClr val="bg1"/>
                </a:solidFill>
              </a:rPr>
              <a:t>Üniversitesi</a:t>
            </a:r>
            <a:r>
              <a:rPr lang="tr-TR" sz="3200" dirty="0" smtClean="0">
                <a:solidFill>
                  <a:schemeClr val="bg1"/>
                </a:solidFill>
              </a:rPr>
              <a:t> </a:t>
            </a:r>
            <a:r>
              <a:rPr lang="en-US" sz="3200" dirty="0" smtClean="0">
                <a:solidFill>
                  <a:schemeClr val="bg1"/>
                </a:solidFill>
              </a:rPr>
              <a:t>{</a:t>
            </a:r>
            <a:r>
              <a:rPr lang="en-US" sz="3200" dirty="0" err="1" smtClean="0">
                <a:solidFill>
                  <a:schemeClr val="bg1"/>
                </a:solidFill>
              </a:rPr>
              <a:t>mehmetsayginseyfioglu</a:t>
            </a:r>
            <a:r>
              <a:rPr lang="en-US" sz="3200" dirty="0">
                <a:solidFill>
                  <a:schemeClr val="bg1"/>
                </a:solidFill>
              </a:rPr>
              <a:t>, </a:t>
            </a:r>
            <a:r>
              <a:rPr lang="en-US" sz="3200" dirty="0" err="1">
                <a:solidFill>
                  <a:schemeClr val="bg1"/>
                </a:solidFill>
              </a:rPr>
              <a:t>arda.agcal</a:t>
            </a:r>
            <a:r>
              <a:rPr lang="en-US" sz="3200" dirty="0">
                <a:solidFill>
                  <a:schemeClr val="bg1"/>
                </a:solidFill>
              </a:rPr>
              <a:t>}@gmail.com</a:t>
            </a:r>
          </a:p>
          <a:p>
            <a:pPr algn="ctr"/>
            <a:endParaRPr lang="en-US" sz="2800" dirty="0" smtClean="0">
              <a:solidFill>
                <a:schemeClr val="bg1"/>
              </a:solidFill>
            </a:endParaRPr>
          </a:p>
          <a:p>
            <a:pPr algn="ctr"/>
            <a:endParaRPr lang="en-US" sz="4400" dirty="0">
              <a:solidFill>
                <a:schemeClr val="bg1"/>
              </a:solidFill>
            </a:endParaRPr>
          </a:p>
        </p:txBody>
      </p:sp>
      <p:graphicFrame>
        <p:nvGraphicFramePr>
          <p:cNvPr id="8" name="Table 7"/>
          <p:cNvGraphicFramePr>
            <a:graphicFrameLocks noGrp="1"/>
          </p:cNvGraphicFramePr>
          <p:nvPr>
            <p:extLst>
              <p:ext uri="{D42A27DB-BD31-4B8C-83A1-F6EECF244321}">
                <p14:modId xmlns:p14="http://schemas.microsoft.com/office/powerpoint/2010/main" val="2271694451"/>
              </p:ext>
            </p:extLst>
          </p:nvPr>
        </p:nvGraphicFramePr>
        <p:xfrm>
          <a:off x="10661782" y="10266274"/>
          <a:ext cx="9761224" cy="3944556"/>
        </p:xfrm>
        <a:graphic>
          <a:graphicData uri="http://schemas.openxmlformats.org/drawingml/2006/table">
            <a:tbl>
              <a:tblPr firstRow="1" firstCol="1" bandRow="1">
                <a:tableStyleId>{5C22544A-7EE6-4342-B048-85BDC9FD1C3A}</a:tableStyleId>
              </a:tblPr>
              <a:tblGrid>
                <a:gridCol w="1508332"/>
                <a:gridCol w="822280"/>
                <a:gridCol w="929207"/>
                <a:gridCol w="1157936"/>
                <a:gridCol w="879389"/>
                <a:gridCol w="879389"/>
                <a:gridCol w="879389"/>
                <a:gridCol w="846888"/>
                <a:gridCol w="929207"/>
                <a:gridCol w="929207"/>
              </a:tblGrid>
              <a:tr h="667566">
                <a:tc>
                  <a:txBody>
                    <a:bodyPr/>
                    <a:lstStyle/>
                    <a:p>
                      <a:pPr algn="l">
                        <a:spcAft>
                          <a:spcPts val="0"/>
                        </a:spcAft>
                      </a:pPr>
                      <a:r>
                        <a:rPr lang="tr-TR" sz="900" dirty="0">
                          <a:effectLst/>
                        </a:rPr>
                        <a:t> </a:t>
                      </a:r>
                      <a:endParaRPr lang="tr-TR" sz="900" dirty="0">
                        <a:effectLst/>
                        <a:latin typeface="Times New Roman"/>
                        <a:ea typeface="Times New Roman"/>
                      </a:endParaRPr>
                    </a:p>
                  </a:txBody>
                  <a:tcPr marL="68580" marR="68580" marT="0" marB="0"/>
                </a:tc>
                <a:tc>
                  <a:txBody>
                    <a:bodyPr/>
                    <a:lstStyle/>
                    <a:p>
                      <a:pPr algn="ctr">
                        <a:spcAft>
                          <a:spcPts val="0"/>
                        </a:spcAft>
                      </a:pPr>
                      <a:r>
                        <a:rPr lang="en-GB" sz="1800" dirty="0">
                          <a:effectLst/>
                        </a:rPr>
                        <a:t>TBA</a:t>
                      </a:r>
                      <a:endParaRPr lang="tr-TR" sz="1800" dirty="0">
                        <a:effectLst/>
                        <a:latin typeface="Times New Roman"/>
                        <a:ea typeface="Times New Roman"/>
                      </a:endParaRPr>
                    </a:p>
                  </a:txBody>
                  <a:tcPr marL="68580" marR="68580" marT="0" marB="0"/>
                </a:tc>
                <a:tc>
                  <a:txBody>
                    <a:bodyPr/>
                    <a:lstStyle/>
                    <a:p>
                      <a:pPr algn="ctr">
                        <a:spcAft>
                          <a:spcPts val="0"/>
                        </a:spcAft>
                      </a:pPr>
                      <a:r>
                        <a:rPr lang="en-GB" sz="1800" dirty="0" err="1">
                          <a:effectLst/>
                        </a:rPr>
                        <a:t>Brovey</a:t>
                      </a:r>
                      <a:endParaRPr lang="tr-TR" sz="1800" dirty="0">
                        <a:effectLst/>
                        <a:latin typeface="Times New Roman"/>
                        <a:ea typeface="Times New Roman"/>
                      </a:endParaRPr>
                    </a:p>
                  </a:txBody>
                  <a:tcPr marL="68580" marR="68580" marT="0" marB="0"/>
                </a:tc>
                <a:tc>
                  <a:txBody>
                    <a:bodyPr/>
                    <a:lstStyle/>
                    <a:p>
                      <a:pPr algn="ctr">
                        <a:spcAft>
                          <a:spcPts val="0"/>
                        </a:spcAft>
                      </a:pPr>
                      <a:r>
                        <a:rPr lang="en-GB" sz="1800" dirty="0" err="1">
                          <a:effectLst/>
                        </a:rPr>
                        <a:t>Dalgacık</a:t>
                      </a:r>
                      <a:endParaRPr lang="tr-TR" sz="1800" dirty="0">
                        <a:effectLst/>
                        <a:latin typeface="Times New Roman"/>
                        <a:ea typeface="Times New Roman"/>
                      </a:endParaRPr>
                    </a:p>
                  </a:txBody>
                  <a:tcPr marL="68580" marR="68580" marT="0" marB="0"/>
                </a:tc>
                <a:tc>
                  <a:txBody>
                    <a:bodyPr/>
                    <a:lstStyle/>
                    <a:p>
                      <a:pPr algn="ctr">
                        <a:spcAft>
                          <a:spcPts val="0"/>
                        </a:spcAft>
                      </a:pPr>
                      <a:r>
                        <a:rPr lang="en-GB" sz="1800" dirty="0">
                          <a:effectLst/>
                        </a:rPr>
                        <a:t>IHS</a:t>
                      </a:r>
                      <a:endParaRPr lang="tr-TR" sz="1800" dirty="0">
                        <a:effectLst/>
                        <a:latin typeface="Times New Roman"/>
                        <a:ea typeface="Times New Roman"/>
                      </a:endParaRPr>
                    </a:p>
                  </a:txBody>
                  <a:tcPr marL="68580" marR="68580" marT="0" marB="0"/>
                </a:tc>
                <a:tc>
                  <a:txBody>
                    <a:bodyPr/>
                    <a:lstStyle/>
                    <a:p>
                      <a:pPr algn="ctr">
                        <a:spcAft>
                          <a:spcPts val="0"/>
                        </a:spcAft>
                      </a:pPr>
                      <a:r>
                        <a:rPr lang="en-GB" sz="1800" dirty="0">
                          <a:effectLst/>
                        </a:rPr>
                        <a:t>HCS</a:t>
                      </a:r>
                      <a:endParaRPr lang="tr-TR" sz="1800" dirty="0">
                        <a:effectLst/>
                        <a:latin typeface="Times New Roman"/>
                        <a:ea typeface="Times New Roman"/>
                      </a:endParaRPr>
                    </a:p>
                  </a:txBody>
                  <a:tcPr marL="68580" marR="68580" marT="0" marB="0"/>
                </a:tc>
                <a:tc>
                  <a:txBody>
                    <a:bodyPr/>
                    <a:lstStyle/>
                    <a:p>
                      <a:pPr algn="ctr">
                        <a:spcAft>
                          <a:spcPts val="0"/>
                        </a:spcAft>
                      </a:pPr>
                      <a:r>
                        <a:rPr lang="en-GB" sz="1800" dirty="0">
                          <a:effectLst/>
                        </a:rPr>
                        <a:t>YGS</a:t>
                      </a:r>
                      <a:endParaRPr lang="tr-TR" sz="1800" dirty="0">
                        <a:effectLst/>
                        <a:latin typeface="Times New Roman"/>
                        <a:ea typeface="Times New Roman"/>
                      </a:endParaRPr>
                    </a:p>
                  </a:txBody>
                  <a:tcPr marL="68580" marR="68580" marT="0" marB="0"/>
                </a:tc>
                <a:tc>
                  <a:txBody>
                    <a:bodyPr/>
                    <a:lstStyle/>
                    <a:p>
                      <a:pPr algn="ctr">
                        <a:spcAft>
                          <a:spcPts val="0"/>
                        </a:spcAft>
                      </a:pPr>
                      <a:r>
                        <a:rPr lang="en-GB" sz="1800" dirty="0">
                          <a:effectLst/>
                        </a:rPr>
                        <a:t>GS</a:t>
                      </a:r>
                      <a:endParaRPr lang="tr-TR" sz="1800" dirty="0">
                        <a:effectLst/>
                        <a:latin typeface="Times New Roman"/>
                        <a:ea typeface="Times New Roman"/>
                      </a:endParaRPr>
                    </a:p>
                  </a:txBody>
                  <a:tcPr marL="68580" marR="68580" marT="0" marB="0"/>
                </a:tc>
                <a:tc>
                  <a:txBody>
                    <a:bodyPr/>
                    <a:lstStyle/>
                    <a:p>
                      <a:pPr algn="ctr">
                        <a:spcAft>
                          <a:spcPts val="0"/>
                        </a:spcAft>
                      </a:pPr>
                      <a:r>
                        <a:rPr lang="en-GB" sz="1800" dirty="0">
                          <a:effectLst/>
                        </a:rPr>
                        <a:t>ESRI</a:t>
                      </a:r>
                      <a:endParaRPr lang="tr-TR" sz="1800" dirty="0">
                        <a:effectLst/>
                        <a:latin typeface="Times New Roman"/>
                        <a:ea typeface="Times New Roman"/>
                      </a:endParaRPr>
                    </a:p>
                  </a:txBody>
                  <a:tcPr marL="68580" marR="68580" marT="0" marB="0"/>
                </a:tc>
                <a:tc>
                  <a:txBody>
                    <a:bodyPr/>
                    <a:lstStyle/>
                    <a:p>
                      <a:pPr algn="ctr">
                        <a:spcAft>
                          <a:spcPts val="0"/>
                        </a:spcAft>
                      </a:pPr>
                      <a:r>
                        <a:rPr lang="en-GB" sz="1800" dirty="0">
                          <a:effectLst/>
                        </a:rPr>
                        <a:t>SPEAR</a:t>
                      </a:r>
                      <a:endParaRPr lang="tr-TR" sz="1800" dirty="0">
                        <a:effectLst/>
                        <a:latin typeface="Times New Roman"/>
                        <a:ea typeface="Times New Roman"/>
                      </a:endParaRPr>
                    </a:p>
                  </a:txBody>
                  <a:tcPr marL="68580" marR="68580" marT="0" marB="0"/>
                </a:tc>
              </a:tr>
              <a:tr h="546165">
                <a:tc>
                  <a:txBody>
                    <a:bodyPr/>
                    <a:lstStyle/>
                    <a:p>
                      <a:pPr algn="l">
                        <a:spcAft>
                          <a:spcPts val="0"/>
                        </a:spcAft>
                      </a:pPr>
                      <a:r>
                        <a:rPr lang="en-GB" sz="1800" dirty="0">
                          <a:effectLst/>
                        </a:rPr>
                        <a:t>RMSE (0)</a:t>
                      </a:r>
                      <a:endParaRPr lang="tr-TR" sz="1800" dirty="0">
                        <a:effectLst/>
                        <a:latin typeface="Times New Roman"/>
                        <a:ea typeface="Times New Roman"/>
                      </a:endParaRPr>
                    </a:p>
                  </a:txBody>
                  <a:tcPr marL="68580" marR="68580" marT="0" marB="0"/>
                </a:tc>
                <a:tc>
                  <a:txBody>
                    <a:bodyPr/>
                    <a:lstStyle/>
                    <a:p>
                      <a:pPr algn="r">
                        <a:spcAft>
                          <a:spcPts val="0"/>
                        </a:spcAft>
                      </a:pPr>
                      <a:r>
                        <a:rPr lang="en-GB" sz="1800" b="1" dirty="0">
                          <a:effectLst/>
                        </a:rPr>
                        <a:t>5.67</a:t>
                      </a:r>
                      <a:endParaRPr lang="tr-TR" sz="1800" b="1" dirty="0">
                        <a:effectLst/>
                        <a:latin typeface="Times New Roman"/>
                        <a:ea typeface="Times New Roman"/>
                      </a:endParaRPr>
                    </a:p>
                  </a:txBody>
                  <a:tcPr marL="68580" marR="68580" marT="0" marB="0"/>
                </a:tc>
                <a:tc>
                  <a:txBody>
                    <a:bodyPr/>
                    <a:lstStyle/>
                    <a:p>
                      <a:pPr algn="r">
                        <a:spcAft>
                          <a:spcPts val="0"/>
                        </a:spcAft>
                      </a:pPr>
                      <a:r>
                        <a:rPr lang="en-GB" sz="1800" kern="1200" dirty="0">
                          <a:solidFill>
                            <a:schemeClr val="dk1"/>
                          </a:solidFill>
                          <a:effectLst/>
                          <a:latin typeface="+mn-lt"/>
                          <a:ea typeface="+mn-ea"/>
                          <a:cs typeface="+mn-cs"/>
                        </a:rPr>
                        <a:t>87.06</a:t>
                      </a:r>
                      <a:endParaRPr lang="tr-TR" sz="1800"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2.63</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3.87</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4.96</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kern="1200">
                          <a:solidFill>
                            <a:schemeClr val="dk1"/>
                          </a:solidFill>
                          <a:effectLst/>
                          <a:latin typeface="+mn-lt"/>
                          <a:ea typeface="+mn-ea"/>
                          <a:cs typeface="+mn-cs"/>
                        </a:rPr>
                        <a:t>17.38</a:t>
                      </a:r>
                      <a:endParaRPr lang="tr-TR" sz="1800" kern="120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2.24</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3.76</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4.91</a:t>
                      </a:r>
                      <a:endParaRPr lang="tr-TR" sz="1800" b="1" kern="1200" dirty="0">
                        <a:solidFill>
                          <a:schemeClr val="dk1"/>
                        </a:solidFill>
                        <a:effectLst/>
                        <a:latin typeface="+mn-lt"/>
                        <a:ea typeface="+mn-ea"/>
                        <a:cs typeface="+mn-cs"/>
                      </a:endParaRPr>
                    </a:p>
                  </a:txBody>
                  <a:tcPr marL="68580" marR="68580" marT="0" marB="0"/>
                </a:tc>
              </a:tr>
              <a:tr h="546165">
                <a:tc>
                  <a:txBody>
                    <a:bodyPr/>
                    <a:lstStyle/>
                    <a:p>
                      <a:pPr algn="l">
                        <a:spcAft>
                          <a:spcPts val="0"/>
                        </a:spcAft>
                      </a:pPr>
                      <a:r>
                        <a:rPr lang="en-GB" sz="1800" dirty="0">
                          <a:effectLst/>
                        </a:rPr>
                        <a:t>SAM (0)</a:t>
                      </a:r>
                      <a:endParaRPr lang="tr-TR" sz="1800" dirty="0">
                        <a:effectLst/>
                        <a:latin typeface="Times New Roman"/>
                        <a:ea typeface="Times New Roman"/>
                      </a:endParaRPr>
                    </a:p>
                  </a:txBody>
                  <a:tcPr marL="68580" marR="68580" marT="0" marB="0"/>
                </a:tc>
                <a:tc>
                  <a:txBody>
                    <a:bodyPr/>
                    <a:lstStyle/>
                    <a:p>
                      <a:pPr marL="0" algn="r" defTabSz="4389028" rtl="0" eaLnBrk="1" latinLnBrk="0" hangingPunct="1">
                        <a:spcAft>
                          <a:spcPts val="0"/>
                        </a:spcAft>
                      </a:pPr>
                      <a:r>
                        <a:rPr lang="en-GB" sz="1800" kern="1200" dirty="0">
                          <a:solidFill>
                            <a:schemeClr val="dk1"/>
                          </a:solidFill>
                          <a:effectLst/>
                          <a:latin typeface="+mn-lt"/>
                          <a:ea typeface="+mn-ea"/>
                          <a:cs typeface="+mn-cs"/>
                        </a:rPr>
                        <a:t>0.78</a:t>
                      </a:r>
                      <a:endParaRPr lang="tr-TR" sz="1800"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0.00</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kern="1200" dirty="0">
                          <a:solidFill>
                            <a:schemeClr val="dk1"/>
                          </a:solidFill>
                          <a:effectLst/>
                          <a:latin typeface="+mn-lt"/>
                          <a:ea typeface="+mn-ea"/>
                          <a:cs typeface="+mn-cs"/>
                        </a:rPr>
                        <a:t>0.55</a:t>
                      </a:r>
                      <a:endParaRPr lang="tr-TR" sz="1800"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0.12</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0.23</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kern="1200" dirty="0">
                          <a:solidFill>
                            <a:schemeClr val="dk1"/>
                          </a:solidFill>
                          <a:effectLst/>
                          <a:latin typeface="+mn-lt"/>
                          <a:ea typeface="+mn-ea"/>
                          <a:cs typeface="+mn-cs"/>
                        </a:rPr>
                        <a:t>0.51</a:t>
                      </a:r>
                      <a:endParaRPr lang="tr-TR" sz="1800"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kern="1200">
                          <a:solidFill>
                            <a:schemeClr val="dk1"/>
                          </a:solidFill>
                          <a:effectLst/>
                          <a:latin typeface="+mn-lt"/>
                          <a:ea typeface="+mn-ea"/>
                          <a:cs typeface="+mn-cs"/>
                        </a:rPr>
                        <a:t>0.32</a:t>
                      </a:r>
                      <a:endParaRPr lang="tr-TR" sz="1800" kern="1200">
                        <a:solidFill>
                          <a:schemeClr val="dk1"/>
                        </a:solidFill>
                        <a:effectLst/>
                        <a:latin typeface="+mn-lt"/>
                        <a:ea typeface="+mn-ea"/>
                        <a:cs typeface="+mn-cs"/>
                      </a:endParaRPr>
                    </a:p>
                  </a:txBody>
                  <a:tcPr marL="68580" marR="68580" marT="0" marB="0"/>
                </a:tc>
                <a:tc>
                  <a:txBody>
                    <a:bodyPr/>
                    <a:lstStyle/>
                    <a:p>
                      <a:pPr algn="r">
                        <a:spcAft>
                          <a:spcPts val="0"/>
                        </a:spcAft>
                      </a:pPr>
                      <a:r>
                        <a:rPr lang="en-GB" sz="1800" kern="1200">
                          <a:solidFill>
                            <a:schemeClr val="dk1"/>
                          </a:solidFill>
                          <a:effectLst/>
                          <a:latin typeface="+mn-lt"/>
                          <a:ea typeface="+mn-ea"/>
                          <a:cs typeface="+mn-cs"/>
                        </a:rPr>
                        <a:t>0.31</a:t>
                      </a:r>
                      <a:endParaRPr lang="tr-TR" sz="1800" kern="1200">
                        <a:solidFill>
                          <a:schemeClr val="dk1"/>
                        </a:solidFill>
                        <a:effectLst/>
                        <a:latin typeface="+mn-lt"/>
                        <a:ea typeface="+mn-ea"/>
                        <a:cs typeface="+mn-cs"/>
                      </a:endParaRPr>
                    </a:p>
                  </a:txBody>
                  <a:tcPr marL="68580" marR="68580" marT="0" marB="0"/>
                </a:tc>
                <a:tc>
                  <a:txBody>
                    <a:bodyPr/>
                    <a:lstStyle/>
                    <a:p>
                      <a:pPr algn="r">
                        <a:spcAft>
                          <a:spcPts val="0"/>
                        </a:spcAft>
                      </a:pPr>
                      <a:r>
                        <a:rPr lang="en-GB" sz="1800" kern="1200" dirty="0">
                          <a:solidFill>
                            <a:schemeClr val="dk1"/>
                          </a:solidFill>
                          <a:effectLst/>
                          <a:latin typeface="+mn-lt"/>
                          <a:ea typeface="+mn-ea"/>
                          <a:cs typeface="+mn-cs"/>
                        </a:rPr>
                        <a:t>0.44</a:t>
                      </a:r>
                      <a:endParaRPr lang="tr-TR" sz="1800" kern="1200" dirty="0">
                        <a:solidFill>
                          <a:schemeClr val="dk1"/>
                        </a:solidFill>
                        <a:effectLst/>
                        <a:latin typeface="+mn-lt"/>
                        <a:ea typeface="+mn-ea"/>
                        <a:cs typeface="+mn-cs"/>
                      </a:endParaRPr>
                    </a:p>
                  </a:txBody>
                  <a:tcPr marL="68580" marR="68580" marT="0" marB="0"/>
                </a:tc>
              </a:tr>
              <a:tr h="546165">
                <a:tc>
                  <a:txBody>
                    <a:bodyPr/>
                    <a:lstStyle/>
                    <a:p>
                      <a:pPr algn="l">
                        <a:spcAft>
                          <a:spcPts val="0"/>
                        </a:spcAft>
                      </a:pPr>
                      <a:r>
                        <a:rPr lang="en-GB" sz="1800" dirty="0">
                          <a:effectLst/>
                        </a:rPr>
                        <a:t>RASE (0)</a:t>
                      </a:r>
                      <a:endParaRPr lang="tr-TR" sz="1800" dirty="0">
                        <a:effectLst/>
                        <a:latin typeface="Times New Roman"/>
                        <a:ea typeface="Times New Roman"/>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4.97</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kern="1200" dirty="0">
                          <a:solidFill>
                            <a:schemeClr val="dk1"/>
                          </a:solidFill>
                          <a:effectLst/>
                          <a:latin typeface="+mn-lt"/>
                          <a:ea typeface="+mn-ea"/>
                          <a:cs typeface="+mn-cs"/>
                        </a:rPr>
                        <a:t>81.06</a:t>
                      </a:r>
                      <a:endParaRPr lang="tr-TR" sz="1800"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2.42</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3.43</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4.69</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kern="1200" dirty="0">
                          <a:solidFill>
                            <a:schemeClr val="dk1"/>
                          </a:solidFill>
                          <a:effectLst/>
                          <a:latin typeface="+mn-lt"/>
                          <a:ea typeface="+mn-ea"/>
                          <a:cs typeface="+mn-cs"/>
                        </a:rPr>
                        <a:t>15.94</a:t>
                      </a:r>
                      <a:endParaRPr lang="tr-TR" sz="1800"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2.13</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2.96</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0" kern="1200" dirty="0">
                          <a:solidFill>
                            <a:schemeClr val="dk1"/>
                          </a:solidFill>
                          <a:effectLst/>
                          <a:latin typeface="+mn-lt"/>
                          <a:ea typeface="+mn-ea"/>
                          <a:cs typeface="+mn-cs"/>
                        </a:rPr>
                        <a:t>3.86</a:t>
                      </a:r>
                      <a:endParaRPr lang="tr-TR" sz="1800" b="0" kern="1200" dirty="0">
                        <a:solidFill>
                          <a:schemeClr val="dk1"/>
                        </a:solidFill>
                        <a:effectLst/>
                        <a:latin typeface="+mn-lt"/>
                        <a:ea typeface="+mn-ea"/>
                        <a:cs typeface="+mn-cs"/>
                      </a:endParaRPr>
                    </a:p>
                  </a:txBody>
                  <a:tcPr marL="68580" marR="68580" marT="0" marB="0"/>
                </a:tc>
              </a:tr>
              <a:tr h="546165">
                <a:tc>
                  <a:txBody>
                    <a:bodyPr/>
                    <a:lstStyle/>
                    <a:p>
                      <a:pPr algn="l">
                        <a:spcAft>
                          <a:spcPts val="0"/>
                        </a:spcAft>
                      </a:pPr>
                      <a:r>
                        <a:rPr lang="en-GB" sz="1800" dirty="0">
                          <a:effectLst/>
                        </a:rPr>
                        <a:t>QAVE (1)</a:t>
                      </a:r>
                      <a:endParaRPr lang="tr-TR" sz="1800" dirty="0">
                        <a:effectLst/>
                        <a:latin typeface="Times New Roman"/>
                        <a:ea typeface="Times New Roman"/>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0.94</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0" kern="1200" dirty="0">
                          <a:solidFill>
                            <a:schemeClr val="dk1"/>
                          </a:solidFill>
                          <a:effectLst/>
                          <a:latin typeface="+mn-lt"/>
                          <a:ea typeface="+mn-ea"/>
                          <a:cs typeface="+mn-cs"/>
                        </a:rPr>
                        <a:t>0.17</a:t>
                      </a:r>
                      <a:endParaRPr lang="tr-TR" sz="1800" b="0"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0.95</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dirty="0">
                          <a:effectLst/>
                        </a:rPr>
                        <a:t>1.00</a:t>
                      </a:r>
                      <a:endParaRPr lang="tr-TR" sz="1800" b="1" dirty="0">
                        <a:effectLst/>
                        <a:latin typeface="Times New Roman"/>
                        <a:ea typeface="Times New Roman"/>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0.99</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0.99</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0.98</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0.96</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0.93</a:t>
                      </a:r>
                      <a:endParaRPr lang="tr-TR" sz="1800" b="1" kern="1200" dirty="0">
                        <a:solidFill>
                          <a:schemeClr val="dk1"/>
                        </a:solidFill>
                        <a:effectLst/>
                        <a:latin typeface="+mn-lt"/>
                        <a:ea typeface="+mn-ea"/>
                        <a:cs typeface="+mn-cs"/>
                      </a:endParaRPr>
                    </a:p>
                  </a:txBody>
                  <a:tcPr marL="68580" marR="68580" marT="0" marB="0"/>
                </a:tc>
              </a:tr>
              <a:tr h="546165">
                <a:tc>
                  <a:txBody>
                    <a:bodyPr/>
                    <a:lstStyle/>
                    <a:p>
                      <a:pPr algn="l">
                        <a:spcAft>
                          <a:spcPts val="0"/>
                        </a:spcAft>
                      </a:pPr>
                      <a:r>
                        <a:rPr lang="en-GB" sz="1800" dirty="0">
                          <a:effectLst/>
                        </a:rPr>
                        <a:t>ERGAS (0</a:t>
                      </a:r>
                      <a:r>
                        <a:rPr lang="en-GB" sz="900" dirty="0">
                          <a:effectLst/>
                        </a:rPr>
                        <a:t>)</a:t>
                      </a:r>
                      <a:endParaRPr lang="tr-TR" sz="900" dirty="0">
                        <a:effectLst/>
                        <a:latin typeface="Times New Roman"/>
                        <a:ea typeface="Times New Roman"/>
                      </a:endParaRPr>
                    </a:p>
                  </a:txBody>
                  <a:tcPr marL="68580" marR="68580" marT="0" marB="0"/>
                </a:tc>
                <a:tc>
                  <a:txBody>
                    <a:bodyPr/>
                    <a:lstStyle/>
                    <a:p>
                      <a:pPr algn="r">
                        <a:spcAft>
                          <a:spcPts val="0"/>
                        </a:spcAft>
                      </a:pPr>
                      <a:r>
                        <a:rPr lang="en-GB" sz="1800" kern="1200" dirty="0">
                          <a:solidFill>
                            <a:schemeClr val="dk1"/>
                          </a:solidFill>
                          <a:effectLst/>
                          <a:latin typeface="+mn-lt"/>
                          <a:ea typeface="+mn-ea"/>
                          <a:cs typeface="+mn-cs"/>
                        </a:rPr>
                        <a:t>1.32</a:t>
                      </a:r>
                      <a:endParaRPr lang="tr-TR" sz="1800"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kern="1200" dirty="0">
                          <a:solidFill>
                            <a:schemeClr val="dk1"/>
                          </a:solidFill>
                          <a:effectLst/>
                          <a:latin typeface="+mn-lt"/>
                          <a:ea typeface="+mn-ea"/>
                          <a:cs typeface="+mn-cs"/>
                        </a:rPr>
                        <a:t>94.71</a:t>
                      </a:r>
                      <a:endParaRPr lang="tr-TR" sz="1800"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0.63</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dirty="0">
                          <a:effectLst/>
                        </a:rPr>
                        <a:t>0.88</a:t>
                      </a:r>
                      <a:endParaRPr lang="tr-TR" sz="1800" b="1" dirty="0">
                        <a:effectLst/>
                        <a:latin typeface="Times New Roman"/>
                        <a:ea typeface="Times New Roman"/>
                      </a:endParaRPr>
                    </a:p>
                  </a:txBody>
                  <a:tcPr marL="68580" marR="68580" marT="0" marB="0"/>
                </a:tc>
                <a:tc>
                  <a:txBody>
                    <a:bodyPr/>
                    <a:lstStyle/>
                    <a:p>
                      <a:pPr algn="r">
                        <a:spcAft>
                          <a:spcPts val="0"/>
                        </a:spcAft>
                      </a:pPr>
                      <a:r>
                        <a:rPr lang="en-GB" sz="1800" kern="1200">
                          <a:solidFill>
                            <a:schemeClr val="dk1"/>
                          </a:solidFill>
                          <a:effectLst/>
                          <a:latin typeface="+mn-lt"/>
                          <a:ea typeface="+mn-ea"/>
                          <a:cs typeface="+mn-cs"/>
                        </a:rPr>
                        <a:t>1.19</a:t>
                      </a:r>
                      <a:endParaRPr lang="tr-TR" sz="1800" kern="1200">
                        <a:solidFill>
                          <a:schemeClr val="dk1"/>
                        </a:solidFill>
                        <a:effectLst/>
                        <a:latin typeface="+mn-lt"/>
                        <a:ea typeface="+mn-ea"/>
                        <a:cs typeface="+mn-cs"/>
                      </a:endParaRPr>
                    </a:p>
                  </a:txBody>
                  <a:tcPr marL="68580" marR="68580" marT="0" marB="0"/>
                </a:tc>
                <a:tc>
                  <a:txBody>
                    <a:bodyPr/>
                    <a:lstStyle/>
                    <a:p>
                      <a:pPr algn="r">
                        <a:spcAft>
                          <a:spcPts val="0"/>
                        </a:spcAft>
                      </a:pPr>
                      <a:r>
                        <a:rPr lang="en-GB" sz="1800" kern="1200">
                          <a:solidFill>
                            <a:schemeClr val="dk1"/>
                          </a:solidFill>
                          <a:effectLst/>
                          <a:latin typeface="+mn-lt"/>
                          <a:ea typeface="+mn-ea"/>
                          <a:cs typeface="+mn-cs"/>
                        </a:rPr>
                        <a:t>4.06</a:t>
                      </a:r>
                      <a:endParaRPr lang="tr-TR" sz="1800" kern="120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0.57</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0.74</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kern="1200" dirty="0">
                          <a:solidFill>
                            <a:schemeClr val="dk1"/>
                          </a:solidFill>
                          <a:effectLst/>
                          <a:latin typeface="+mn-lt"/>
                          <a:ea typeface="+mn-ea"/>
                          <a:cs typeface="+mn-cs"/>
                        </a:rPr>
                        <a:t>0.96</a:t>
                      </a:r>
                      <a:endParaRPr lang="tr-TR" sz="1800" kern="1200" dirty="0">
                        <a:solidFill>
                          <a:schemeClr val="dk1"/>
                        </a:solidFill>
                        <a:effectLst/>
                        <a:latin typeface="+mn-lt"/>
                        <a:ea typeface="+mn-ea"/>
                        <a:cs typeface="+mn-cs"/>
                      </a:endParaRPr>
                    </a:p>
                  </a:txBody>
                  <a:tcPr marL="68580" marR="68580" marT="0" marB="0"/>
                </a:tc>
              </a:tr>
              <a:tr h="546165">
                <a:tc>
                  <a:txBody>
                    <a:bodyPr/>
                    <a:lstStyle/>
                    <a:p>
                      <a:pPr algn="l">
                        <a:spcAft>
                          <a:spcPts val="0"/>
                        </a:spcAft>
                      </a:pPr>
                      <a:r>
                        <a:rPr lang="en-GB" sz="1800" dirty="0" err="1">
                          <a:effectLst/>
                        </a:rPr>
                        <a:t>Uzamsal</a:t>
                      </a:r>
                      <a:r>
                        <a:rPr lang="en-GB" sz="1800" dirty="0">
                          <a:effectLst/>
                        </a:rPr>
                        <a:t> (1)</a:t>
                      </a:r>
                      <a:endParaRPr lang="tr-TR" sz="1800" dirty="0">
                        <a:effectLst/>
                        <a:latin typeface="Times New Roman"/>
                        <a:ea typeface="Times New Roman"/>
                      </a:endParaRPr>
                    </a:p>
                  </a:txBody>
                  <a:tcPr marL="68580" marR="68580" marT="0" marB="0"/>
                </a:tc>
                <a:tc>
                  <a:txBody>
                    <a:bodyPr/>
                    <a:lstStyle/>
                    <a:p>
                      <a:pPr algn="r">
                        <a:spcAft>
                          <a:spcPts val="0"/>
                        </a:spcAft>
                      </a:pPr>
                      <a:r>
                        <a:rPr lang="en-GB" sz="1800" kern="1200" dirty="0">
                          <a:solidFill>
                            <a:schemeClr val="dk1"/>
                          </a:solidFill>
                          <a:effectLst/>
                          <a:latin typeface="+mn-lt"/>
                          <a:ea typeface="+mn-ea"/>
                          <a:cs typeface="+mn-cs"/>
                        </a:rPr>
                        <a:t>0.93</a:t>
                      </a:r>
                      <a:endParaRPr lang="tr-TR" sz="1800"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0.97</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kern="1200" dirty="0">
                          <a:solidFill>
                            <a:schemeClr val="dk1"/>
                          </a:solidFill>
                          <a:effectLst/>
                          <a:latin typeface="+mn-lt"/>
                          <a:ea typeface="+mn-ea"/>
                          <a:cs typeface="+mn-cs"/>
                        </a:rPr>
                        <a:t>0.85</a:t>
                      </a:r>
                      <a:endParaRPr lang="tr-TR" sz="1800"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dirty="0">
                          <a:effectLst/>
                        </a:rPr>
                        <a:t>0.97</a:t>
                      </a:r>
                      <a:endParaRPr lang="tr-TR" sz="1800" b="1" dirty="0">
                        <a:effectLst/>
                        <a:latin typeface="Times New Roman"/>
                        <a:ea typeface="Times New Roman"/>
                      </a:endParaRPr>
                    </a:p>
                  </a:txBody>
                  <a:tcPr marL="68580" marR="68580" marT="0" marB="0"/>
                </a:tc>
                <a:tc>
                  <a:txBody>
                    <a:bodyPr/>
                    <a:lstStyle/>
                    <a:p>
                      <a:pPr algn="r">
                        <a:spcAft>
                          <a:spcPts val="0"/>
                        </a:spcAft>
                      </a:pPr>
                      <a:r>
                        <a:rPr lang="en-GB" sz="1800" kern="1200">
                          <a:solidFill>
                            <a:schemeClr val="dk1"/>
                          </a:solidFill>
                          <a:effectLst/>
                          <a:latin typeface="+mn-lt"/>
                          <a:ea typeface="+mn-ea"/>
                          <a:cs typeface="+mn-cs"/>
                        </a:rPr>
                        <a:t>0.91</a:t>
                      </a:r>
                      <a:endParaRPr lang="tr-TR" sz="1800" kern="120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0.98</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0" kern="1200" dirty="0">
                          <a:solidFill>
                            <a:schemeClr val="dk1"/>
                          </a:solidFill>
                          <a:effectLst/>
                          <a:latin typeface="+mn-lt"/>
                          <a:ea typeface="+mn-ea"/>
                          <a:cs typeface="+mn-cs"/>
                        </a:rPr>
                        <a:t>0.94</a:t>
                      </a:r>
                      <a:endParaRPr lang="tr-TR" sz="1800" b="0"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0.95</a:t>
                      </a:r>
                      <a:endParaRPr lang="tr-TR" sz="1800" b="1" kern="1200" dirty="0">
                        <a:solidFill>
                          <a:schemeClr val="dk1"/>
                        </a:solidFill>
                        <a:effectLst/>
                        <a:latin typeface="+mn-lt"/>
                        <a:ea typeface="+mn-ea"/>
                        <a:cs typeface="+mn-cs"/>
                      </a:endParaRPr>
                    </a:p>
                  </a:txBody>
                  <a:tcPr marL="68580" marR="68580" marT="0" marB="0"/>
                </a:tc>
                <a:tc>
                  <a:txBody>
                    <a:bodyPr/>
                    <a:lstStyle/>
                    <a:p>
                      <a:pPr algn="r">
                        <a:spcAft>
                          <a:spcPts val="0"/>
                        </a:spcAft>
                      </a:pPr>
                      <a:r>
                        <a:rPr lang="en-GB" sz="1800" b="1" kern="1200" dirty="0">
                          <a:solidFill>
                            <a:schemeClr val="dk1"/>
                          </a:solidFill>
                          <a:effectLst/>
                          <a:latin typeface="+mn-lt"/>
                          <a:ea typeface="+mn-ea"/>
                          <a:cs typeface="+mn-cs"/>
                        </a:rPr>
                        <a:t>0.98</a:t>
                      </a:r>
                      <a:endParaRPr lang="tr-TR" sz="1800" b="1" kern="1200" dirty="0">
                        <a:solidFill>
                          <a:schemeClr val="dk1"/>
                        </a:solidFill>
                        <a:effectLst/>
                        <a:latin typeface="+mn-lt"/>
                        <a:ea typeface="+mn-ea"/>
                        <a:cs typeface="+mn-cs"/>
                      </a:endParaRPr>
                    </a:p>
                  </a:txBody>
                  <a:tcPr marL="68580" marR="68580" marT="0" marB="0"/>
                </a:tc>
              </a:tr>
            </a:tbl>
          </a:graphicData>
        </a:graphic>
      </p:graphicFrame>
      <p:grpSp>
        <p:nvGrpSpPr>
          <p:cNvPr id="48" name="Group 47"/>
          <p:cNvGrpSpPr/>
          <p:nvPr/>
        </p:nvGrpSpPr>
        <p:grpSpPr>
          <a:xfrm>
            <a:off x="10469898" y="31761321"/>
            <a:ext cx="17658700" cy="5389090"/>
            <a:chOff x="10680796" y="9979763"/>
            <a:chExt cx="17369655" cy="4543987"/>
          </a:xfrm>
        </p:grpSpPr>
        <p:grpSp>
          <p:nvGrpSpPr>
            <p:cNvPr id="25" name="Group 24"/>
            <p:cNvGrpSpPr/>
            <p:nvPr/>
          </p:nvGrpSpPr>
          <p:grpSpPr>
            <a:xfrm>
              <a:off x="10680796" y="9979763"/>
              <a:ext cx="17369655" cy="4183560"/>
              <a:chOff x="10680796" y="9979763"/>
              <a:chExt cx="17369655" cy="4183560"/>
            </a:xfrm>
          </p:grpSpPr>
          <p:grpSp>
            <p:nvGrpSpPr>
              <p:cNvPr id="20" name="Group 19"/>
              <p:cNvGrpSpPr/>
              <p:nvPr/>
            </p:nvGrpSpPr>
            <p:grpSpPr>
              <a:xfrm>
                <a:off x="10732195" y="9979763"/>
                <a:ext cx="17318256" cy="4083464"/>
                <a:chOff x="13333244" y="10416747"/>
                <a:chExt cx="11800088" cy="2175926"/>
              </a:xfrm>
            </p:grpSpPr>
            <p:pic>
              <p:nvPicPr>
                <p:cNvPr id="26" name="Picture 25" descr="image"/>
                <p:cNvPicPr/>
                <p:nvPr/>
              </p:nvPicPr>
              <p:blipFill>
                <a:blip r:embed="rId3">
                  <a:extLst>
                    <a:ext uri="{28A0092B-C50C-407E-A947-70E740481C1C}">
                      <a14:useLocalDpi xmlns:a14="http://schemas.microsoft.com/office/drawing/2010/main" val="0"/>
                    </a:ext>
                  </a:extLst>
                </a:blip>
                <a:srcRect l="15802" t="15492" r="38197" b="29578"/>
                <a:stretch>
                  <a:fillRect/>
                </a:stretch>
              </p:blipFill>
              <p:spPr bwMode="auto">
                <a:xfrm>
                  <a:off x="13333244" y="10432673"/>
                  <a:ext cx="2260800" cy="2160000"/>
                </a:xfrm>
                <a:prstGeom prst="rect">
                  <a:avLst/>
                </a:prstGeom>
                <a:noFill/>
                <a:ln>
                  <a:noFill/>
                </a:ln>
              </p:spPr>
            </p:pic>
            <p:pic>
              <p:nvPicPr>
                <p:cNvPr id="30" name="Picture 29" descr="imageRGB"/>
                <p:cNvPicPr/>
                <p:nvPr/>
              </p:nvPicPr>
              <p:blipFill>
                <a:blip r:embed="rId4">
                  <a:extLst>
                    <a:ext uri="{28A0092B-C50C-407E-A947-70E740481C1C}">
                      <a14:useLocalDpi xmlns:a14="http://schemas.microsoft.com/office/drawing/2010/main" val="0"/>
                    </a:ext>
                  </a:extLst>
                </a:blip>
                <a:srcRect/>
                <a:stretch>
                  <a:fillRect/>
                </a:stretch>
              </p:blipFill>
              <p:spPr bwMode="auto">
                <a:xfrm>
                  <a:off x="15833568" y="10432673"/>
                  <a:ext cx="2160000" cy="2160000"/>
                </a:xfrm>
                <a:prstGeom prst="rect">
                  <a:avLst/>
                </a:prstGeom>
                <a:noFill/>
                <a:ln>
                  <a:noFill/>
                </a:ln>
              </p:spPr>
            </p:pic>
            <p:pic>
              <p:nvPicPr>
                <p:cNvPr id="52" name="Picture 51" descr="HCS"/>
                <p:cNvPicPr/>
                <p:nvPr/>
              </p:nvPicPr>
              <p:blipFill>
                <a:blip r:embed="rId5">
                  <a:extLst>
                    <a:ext uri="{28A0092B-C50C-407E-A947-70E740481C1C}">
                      <a14:useLocalDpi xmlns:a14="http://schemas.microsoft.com/office/drawing/2010/main" val="0"/>
                    </a:ext>
                  </a:extLst>
                </a:blip>
                <a:srcRect/>
                <a:stretch>
                  <a:fillRect/>
                </a:stretch>
              </p:blipFill>
              <p:spPr bwMode="auto">
                <a:xfrm>
                  <a:off x="18240365" y="10432673"/>
                  <a:ext cx="2160000" cy="2160000"/>
                </a:xfrm>
                <a:prstGeom prst="rect">
                  <a:avLst/>
                </a:prstGeom>
                <a:noFill/>
                <a:ln>
                  <a:noFill/>
                </a:ln>
              </p:spPr>
            </p:pic>
            <p:pic>
              <p:nvPicPr>
                <p:cNvPr id="53" name="Picture 52" descr="Esri"/>
                <p:cNvPicPr/>
                <p:nvPr/>
              </p:nvPicPr>
              <p:blipFill>
                <a:blip r:embed="rId6">
                  <a:extLst>
                    <a:ext uri="{28A0092B-C50C-407E-A947-70E740481C1C}">
                      <a14:useLocalDpi xmlns:a14="http://schemas.microsoft.com/office/drawing/2010/main" val="0"/>
                    </a:ext>
                  </a:extLst>
                </a:blip>
                <a:srcRect/>
                <a:stretch>
                  <a:fillRect/>
                </a:stretch>
              </p:blipFill>
              <p:spPr bwMode="auto">
                <a:xfrm>
                  <a:off x="20603142" y="10432673"/>
                  <a:ext cx="2160000" cy="2160000"/>
                </a:xfrm>
                <a:prstGeom prst="rect">
                  <a:avLst/>
                </a:prstGeom>
                <a:noFill/>
                <a:ln>
                  <a:noFill/>
                </a:ln>
              </p:spPr>
            </p:pic>
            <p:pic>
              <p:nvPicPr>
                <p:cNvPr id="54" name="Picture 53" descr="Spear"/>
                <p:cNvPicPr/>
                <p:nvPr/>
              </p:nvPicPr>
              <p:blipFill>
                <a:blip r:embed="rId7">
                  <a:extLst>
                    <a:ext uri="{28A0092B-C50C-407E-A947-70E740481C1C}">
                      <a14:useLocalDpi xmlns:a14="http://schemas.microsoft.com/office/drawing/2010/main" val="0"/>
                    </a:ext>
                  </a:extLst>
                </a:blip>
                <a:srcRect/>
                <a:stretch>
                  <a:fillRect/>
                </a:stretch>
              </p:blipFill>
              <p:spPr bwMode="auto">
                <a:xfrm>
                  <a:off x="22973332" y="10416747"/>
                  <a:ext cx="2160000" cy="2160000"/>
                </a:xfrm>
                <a:prstGeom prst="rect">
                  <a:avLst/>
                </a:prstGeom>
                <a:noFill/>
                <a:ln>
                  <a:noFill/>
                </a:ln>
              </p:spPr>
            </p:pic>
          </p:grpSp>
          <p:sp>
            <p:nvSpPr>
              <p:cNvPr id="2" name="TextBox 1"/>
              <p:cNvSpPr txBox="1"/>
              <p:nvPr/>
            </p:nvSpPr>
            <p:spPr>
              <a:xfrm>
                <a:off x="10680796" y="13540006"/>
                <a:ext cx="737522" cy="523220"/>
              </a:xfrm>
              <a:prstGeom prst="rect">
                <a:avLst/>
              </a:prstGeom>
              <a:noFill/>
            </p:spPr>
            <p:txBody>
              <a:bodyPr wrap="square" rtlCol="0">
                <a:spAutoFit/>
              </a:bodyPr>
              <a:lstStyle/>
              <a:p>
                <a:r>
                  <a:rPr lang="tr-TR" sz="2800" dirty="0" smtClean="0">
                    <a:solidFill>
                      <a:schemeClr val="bg1">
                        <a:lumMod val="65000"/>
                      </a:schemeClr>
                    </a:solidFill>
                  </a:rPr>
                  <a:t>Pan</a:t>
                </a:r>
                <a:endParaRPr lang="tr-TR" sz="2800" dirty="0">
                  <a:solidFill>
                    <a:schemeClr val="bg1">
                      <a:lumMod val="65000"/>
                    </a:schemeClr>
                  </a:solidFill>
                </a:endParaRPr>
              </a:p>
            </p:txBody>
          </p:sp>
          <p:sp>
            <p:nvSpPr>
              <p:cNvPr id="3" name="TextBox 2"/>
              <p:cNvSpPr txBox="1"/>
              <p:nvPr/>
            </p:nvSpPr>
            <p:spPr>
              <a:xfrm>
                <a:off x="14383146" y="13578789"/>
                <a:ext cx="914400" cy="523220"/>
              </a:xfrm>
              <a:prstGeom prst="rect">
                <a:avLst/>
              </a:prstGeom>
              <a:noFill/>
            </p:spPr>
            <p:txBody>
              <a:bodyPr wrap="square" rtlCol="0">
                <a:spAutoFit/>
              </a:bodyPr>
              <a:lstStyle/>
              <a:p>
                <a:r>
                  <a:rPr lang="en-US" sz="2800" dirty="0">
                    <a:solidFill>
                      <a:schemeClr val="accent2"/>
                    </a:solidFill>
                  </a:rPr>
                  <a:t>K</a:t>
                </a:r>
                <a:r>
                  <a:rPr lang="en-US" sz="2800" dirty="0">
                    <a:solidFill>
                      <a:schemeClr val="accent3"/>
                    </a:solidFill>
                  </a:rPr>
                  <a:t>Y</a:t>
                </a:r>
                <a:r>
                  <a:rPr lang="en-US" sz="2800" dirty="0">
                    <a:solidFill>
                      <a:srgbClr val="0070C0"/>
                    </a:solidFill>
                  </a:rPr>
                  <a:t>M</a:t>
                </a:r>
                <a:endParaRPr lang="tr-TR" sz="2800" dirty="0">
                  <a:solidFill>
                    <a:schemeClr val="bg1"/>
                  </a:solidFill>
                </a:endParaRPr>
              </a:p>
            </p:txBody>
          </p:sp>
          <p:sp>
            <p:nvSpPr>
              <p:cNvPr id="4" name="TextBox 3"/>
              <p:cNvSpPr txBox="1"/>
              <p:nvPr/>
            </p:nvSpPr>
            <p:spPr>
              <a:xfrm>
                <a:off x="17926883" y="13640103"/>
                <a:ext cx="831985" cy="523220"/>
              </a:xfrm>
              <a:prstGeom prst="rect">
                <a:avLst/>
              </a:prstGeom>
              <a:noFill/>
            </p:spPr>
            <p:txBody>
              <a:bodyPr wrap="square" rtlCol="0">
                <a:spAutoFit/>
              </a:bodyPr>
              <a:lstStyle/>
              <a:p>
                <a:r>
                  <a:rPr lang="tr-TR" sz="2800" dirty="0" smtClean="0">
                    <a:solidFill>
                      <a:schemeClr val="bg1"/>
                    </a:solidFill>
                  </a:rPr>
                  <a:t>HCS</a:t>
                </a:r>
                <a:endParaRPr lang="tr-TR" sz="2800" dirty="0">
                  <a:solidFill>
                    <a:schemeClr val="bg1"/>
                  </a:solidFill>
                </a:endParaRPr>
              </a:p>
            </p:txBody>
          </p:sp>
          <p:sp>
            <p:nvSpPr>
              <p:cNvPr id="5" name="TextBox 4"/>
              <p:cNvSpPr txBox="1"/>
              <p:nvPr/>
            </p:nvSpPr>
            <p:spPr>
              <a:xfrm>
                <a:off x="21482932" y="13578789"/>
                <a:ext cx="2160000" cy="523220"/>
              </a:xfrm>
              <a:prstGeom prst="rect">
                <a:avLst/>
              </a:prstGeom>
              <a:noFill/>
            </p:spPr>
            <p:txBody>
              <a:bodyPr wrap="square" rtlCol="0">
                <a:spAutoFit/>
              </a:bodyPr>
              <a:lstStyle/>
              <a:p>
                <a:r>
                  <a:rPr lang="tr-TR" sz="2800" dirty="0">
                    <a:solidFill>
                      <a:schemeClr val="bg1"/>
                    </a:solidFill>
                  </a:rPr>
                  <a:t>ArcGIS ESRI</a:t>
                </a:r>
              </a:p>
            </p:txBody>
          </p:sp>
          <p:sp>
            <p:nvSpPr>
              <p:cNvPr id="7" name="TextBox 6"/>
              <p:cNvSpPr txBox="1"/>
              <p:nvPr/>
            </p:nvSpPr>
            <p:spPr>
              <a:xfrm>
                <a:off x="24996442" y="13587599"/>
                <a:ext cx="1911985" cy="523220"/>
              </a:xfrm>
              <a:prstGeom prst="rect">
                <a:avLst/>
              </a:prstGeom>
              <a:noFill/>
            </p:spPr>
            <p:txBody>
              <a:bodyPr wrap="square" rtlCol="0">
                <a:spAutoFit/>
              </a:bodyPr>
              <a:lstStyle/>
              <a:p>
                <a:r>
                  <a:rPr lang="tr-TR" sz="2800" dirty="0">
                    <a:solidFill>
                      <a:schemeClr val="bg1"/>
                    </a:solidFill>
                  </a:rPr>
                  <a:t>ENVI SPEAR </a:t>
                </a:r>
              </a:p>
            </p:txBody>
          </p:sp>
        </p:grpSp>
        <p:sp>
          <p:nvSpPr>
            <p:cNvPr id="17" name="TextBox 16"/>
            <p:cNvSpPr txBox="1"/>
            <p:nvPr/>
          </p:nvSpPr>
          <p:spPr>
            <a:xfrm>
              <a:off x="13023408" y="14082580"/>
              <a:ext cx="13106400" cy="441170"/>
            </a:xfrm>
            <a:prstGeom prst="rect">
              <a:avLst/>
            </a:prstGeom>
            <a:noFill/>
          </p:spPr>
          <p:txBody>
            <a:bodyPr wrap="square" rtlCol="0">
              <a:spAutoFit/>
            </a:bodyPr>
            <a:lstStyle/>
            <a:p>
              <a:r>
                <a:rPr lang="tr-TR" sz="2800" i="1" dirty="0">
                  <a:solidFill>
                    <a:schemeClr val="bg1"/>
                  </a:solidFill>
                </a:rPr>
                <a:t>Şekil </a:t>
              </a:r>
              <a:r>
                <a:rPr lang="en-US" sz="2800" i="1" dirty="0" smtClean="0">
                  <a:solidFill>
                    <a:schemeClr val="bg1"/>
                  </a:solidFill>
                </a:rPr>
                <a:t>4</a:t>
              </a:r>
              <a:r>
                <a:rPr lang="tr-TR" sz="2800" i="1" dirty="0" smtClean="0">
                  <a:solidFill>
                    <a:schemeClr val="bg1"/>
                  </a:solidFill>
                </a:rPr>
                <a:t> </a:t>
              </a:r>
              <a:r>
                <a:rPr lang="tr-TR" sz="2800" i="1" dirty="0">
                  <a:solidFill>
                    <a:schemeClr val="bg1"/>
                  </a:solidFill>
                </a:rPr>
                <a:t>Osmancık Görüntüsü HCS yönteminin en başarılı ticari sonuçlar ile görsel sonuçları</a:t>
              </a:r>
            </a:p>
          </p:txBody>
        </p:sp>
      </p:grpSp>
      <p:sp>
        <p:nvSpPr>
          <p:cNvPr id="18" name="TextBox 17"/>
          <p:cNvSpPr txBox="1"/>
          <p:nvPr/>
        </p:nvSpPr>
        <p:spPr>
          <a:xfrm>
            <a:off x="10578140" y="14210831"/>
            <a:ext cx="9691479" cy="1384995"/>
          </a:xfrm>
          <a:prstGeom prst="rect">
            <a:avLst/>
          </a:prstGeom>
          <a:noFill/>
        </p:spPr>
        <p:txBody>
          <a:bodyPr wrap="square" rtlCol="0">
            <a:spAutoFit/>
          </a:bodyPr>
          <a:lstStyle/>
          <a:p>
            <a:pPr algn="ctr"/>
            <a:r>
              <a:rPr lang="tr-TR" sz="2800" i="1" dirty="0">
                <a:solidFill>
                  <a:schemeClr val="bg1"/>
                </a:solidFill>
              </a:rPr>
              <a:t>Tablo 1 Pankeskinleştirme yöntemleri için karşılaştırma metrikleri ortalama </a:t>
            </a:r>
            <a:r>
              <a:rPr lang="tr-TR" sz="2800" i="1" dirty="0" smtClean="0">
                <a:solidFill>
                  <a:schemeClr val="bg1"/>
                </a:solidFill>
              </a:rPr>
              <a:t>değerler</a:t>
            </a:r>
            <a:endParaRPr lang="tr-TR" sz="2800" i="1" dirty="0">
              <a:solidFill>
                <a:schemeClr val="bg1"/>
              </a:solidFill>
            </a:endParaRPr>
          </a:p>
          <a:p>
            <a:endParaRPr lang="tr-TR" sz="2800" dirty="0"/>
          </a:p>
        </p:txBody>
      </p:sp>
      <p:grpSp>
        <p:nvGrpSpPr>
          <p:cNvPr id="22" name="Group 21"/>
          <p:cNvGrpSpPr/>
          <p:nvPr/>
        </p:nvGrpSpPr>
        <p:grpSpPr>
          <a:xfrm>
            <a:off x="21129497" y="10224752"/>
            <a:ext cx="7786330" cy="4355411"/>
            <a:chOff x="20799252" y="18335562"/>
            <a:chExt cx="7786330" cy="4355411"/>
          </a:xfrm>
        </p:grpSpPr>
        <p:pic>
          <p:nvPicPr>
            <p:cNvPr id="65" name="Picture 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0799252" y="18335562"/>
              <a:ext cx="3474276" cy="2160000"/>
            </a:xfrm>
            <a:prstGeom prst="rect">
              <a:avLst/>
            </a:prstGeom>
            <a:noFill/>
            <a:extLst>
              <a:ext uri="{909E8E84-426E-40DD-AFC4-6F175D3DCCD1}">
                <a14:hiddenFill xmlns:a14="http://schemas.microsoft.com/office/drawing/2010/main">
                  <a:solidFill>
                    <a:srgbClr val="FFFFFF"/>
                  </a:solidFill>
                </a14:hiddenFill>
              </a:ext>
            </a:extLst>
          </p:spPr>
        </p:pic>
        <p:pic>
          <p:nvPicPr>
            <p:cNvPr id="66" name="Picture 1"/>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4316516" y="18335562"/>
              <a:ext cx="3474276" cy="2160000"/>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10"/>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0811941" y="20530973"/>
              <a:ext cx="3474275" cy="2160000"/>
            </a:xfrm>
            <a:prstGeom prst="rect">
              <a:avLst/>
            </a:prstGeom>
            <a:noFill/>
            <a:extLst>
              <a:ext uri="{909E8E84-426E-40DD-AFC4-6F175D3DCCD1}">
                <a14:hiddenFill xmlns:a14="http://schemas.microsoft.com/office/drawing/2010/main">
                  <a:solidFill>
                    <a:srgbClr val="FFFFFF"/>
                  </a:solidFill>
                </a14:hiddenFill>
              </a:ext>
            </a:extLst>
          </p:spPr>
        </p:pic>
        <p:pic>
          <p:nvPicPr>
            <p:cNvPr id="68" name="Picture 1"/>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4316516" y="20530973"/>
              <a:ext cx="3474277" cy="2160000"/>
            </a:xfrm>
            <a:prstGeom prst="rect">
              <a:avLst/>
            </a:prstGeom>
            <a:noFill/>
            <a:extLst>
              <a:ext uri="{909E8E84-426E-40DD-AFC4-6F175D3DCCD1}">
                <a14:hiddenFill xmlns:a14="http://schemas.microsoft.com/office/drawing/2010/main">
                  <a:solidFill>
                    <a:srgbClr val="FFFFFF"/>
                  </a:solidFill>
                </a14:hiddenFill>
              </a:ext>
            </a:extLst>
          </p:spPr>
        </p:pic>
        <p:sp>
          <p:nvSpPr>
            <p:cNvPr id="69" name="TextBox 68"/>
            <p:cNvSpPr txBox="1"/>
            <p:nvPr/>
          </p:nvSpPr>
          <p:spPr>
            <a:xfrm>
              <a:off x="23352200" y="20081875"/>
              <a:ext cx="2057549" cy="369332"/>
            </a:xfrm>
            <a:prstGeom prst="rect">
              <a:avLst/>
            </a:prstGeom>
            <a:noFill/>
          </p:spPr>
          <p:txBody>
            <a:bodyPr wrap="square" rtlCol="0">
              <a:spAutoFit/>
            </a:bodyPr>
            <a:lstStyle/>
            <a:p>
              <a:r>
                <a:rPr lang="tr-TR" sz="1800" dirty="0" smtClean="0">
                  <a:solidFill>
                    <a:schemeClr val="bg1"/>
                  </a:solidFill>
                </a:rPr>
                <a:t>Pan</a:t>
              </a:r>
              <a:endParaRPr lang="tr-TR" sz="1800" dirty="0">
                <a:solidFill>
                  <a:schemeClr val="bg1"/>
                </a:solidFill>
              </a:endParaRPr>
            </a:p>
          </p:txBody>
        </p:sp>
        <p:sp>
          <p:nvSpPr>
            <p:cNvPr id="70" name="TextBox 69"/>
            <p:cNvSpPr txBox="1"/>
            <p:nvPr/>
          </p:nvSpPr>
          <p:spPr>
            <a:xfrm>
              <a:off x="27022080" y="20100181"/>
              <a:ext cx="1537421" cy="369332"/>
            </a:xfrm>
            <a:prstGeom prst="rect">
              <a:avLst/>
            </a:prstGeom>
            <a:noFill/>
          </p:spPr>
          <p:txBody>
            <a:bodyPr wrap="square" rtlCol="0">
              <a:spAutoFit/>
            </a:bodyPr>
            <a:lstStyle/>
            <a:p>
              <a:r>
                <a:rPr lang="tr-TR" sz="1800" dirty="0" smtClean="0">
                  <a:solidFill>
                    <a:schemeClr val="bg1"/>
                  </a:solidFill>
                </a:rPr>
                <a:t>YGS</a:t>
              </a:r>
              <a:endParaRPr lang="tr-TR" sz="1800" dirty="0">
                <a:solidFill>
                  <a:schemeClr val="bg1"/>
                </a:solidFill>
              </a:endParaRPr>
            </a:p>
          </p:txBody>
        </p:sp>
        <p:sp>
          <p:nvSpPr>
            <p:cNvPr id="71" name="TextBox 70"/>
            <p:cNvSpPr txBox="1"/>
            <p:nvPr/>
          </p:nvSpPr>
          <p:spPr>
            <a:xfrm>
              <a:off x="23352200" y="22321641"/>
              <a:ext cx="2864639" cy="369332"/>
            </a:xfrm>
            <a:prstGeom prst="rect">
              <a:avLst/>
            </a:prstGeom>
            <a:noFill/>
          </p:spPr>
          <p:txBody>
            <a:bodyPr wrap="square" rtlCol="0">
              <a:spAutoFit/>
            </a:bodyPr>
            <a:lstStyle/>
            <a:p>
              <a:r>
                <a:rPr lang="en-US" sz="1800" dirty="0" smtClean="0">
                  <a:solidFill>
                    <a:srgbClr val="FF0000"/>
                  </a:solidFill>
                </a:rPr>
                <a:t>K</a:t>
              </a:r>
              <a:r>
                <a:rPr lang="en-US" sz="1800" dirty="0" smtClean="0">
                  <a:solidFill>
                    <a:schemeClr val="accent3"/>
                  </a:solidFill>
                </a:rPr>
                <a:t>Y</a:t>
              </a:r>
              <a:r>
                <a:rPr lang="en-US" sz="1800" dirty="0" smtClean="0">
                  <a:solidFill>
                    <a:srgbClr val="0070C0"/>
                  </a:solidFill>
                </a:rPr>
                <a:t>M</a:t>
              </a:r>
              <a:endParaRPr lang="tr-TR" sz="1800" dirty="0">
                <a:solidFill>
                  <a:srgbClr val="0070C0"/>
                </a:solidFill>
              </a:endParaRPr>
            </a:p>
          </p:txBody>
        </p:sp>
        <p:sp>
          <p:nvSpPr>
            <p:cNvPr id="72" name="TextBox 71"/>
            <p:cNvSpPr txBox="1"/>
            <p:nvPr/>
          </p:nvSpPr>
          <p:spPr>
            <a:xfrm>
              <a:off x="26996003" y="22321641"/>
              <a:ext cx="1589579" cy="369332"/>
            </a:xfrm>
            <a:prstGeom prst="rect">
              <a:avLst/>
            </a:prstGeom>
            <a:noFill/>
          </p:spPr>
          <p:txBody>
            <a:bodyPr wrap="square" rtlCol="0">
              <a:spAutoFit/>
            </a:bodyPr>
            <a:lstStyle/>
            <a:p>
              <a:r>
                <a:rPr lang="tr-TR" sz="1800" dirty="0" smtClean="0">
                  <a:solidFill>
                    <a:schemeClr val="bg1"/>
                  </a:solidFill>
                </a:rPr>
                <a:t>HCS</a:t>
              </a:r>
              <a:endParaRPr lang="tr-TR" sz="1800" dirty="0">
                <a:solidFill>
                  <a:schemeClr val="bg1"/>
                </a:solidFill>
              </a:endParaRPr>
            </a:p>
          </p:txBody>
        </p:sp>
      </p:grpSp>
      <p:sp>
        <p:nvSpPr>
          <p:cNvPr id="73" name="TextBox 72"/>
          <p:cNvSpPr txBox="1"/>
          <p:nvPr/>
        </p:nvSpPr>
        <p:spPr>
          <a:xfrm>
            <a:off x="21031516" y="14606527"/>
            <a:ext cx="7174424" cy="523220"/>
          </a:xfrm>
          <a:prstGeom prst="rect">
            <a:avLst/>
          </a:prstGeom>
          <a:noFill/>
        </p:spPr>
        <p:txBody>
          <a:bodyPr wrap="square" rtlCol="0">
            <a:spAutoFit/>
          </a:bodyPr>
          <a:lstStyle/>
          <a:p>
            <a:r>
              <a:rPr lang="tr-TR" sz="2800" i="1" dirty="0">
                <a:solidFill>
                  <a:schemeClr val="bg1"/>
                </a:solidFill>
              </a:rPr>
              <a:t>Şekil </a:t>
            </a:r>
            <a:r>
              <a:rPr lang="en-US" sz="2800" i="1" dirty="0">
                <a:solidFill>
                  <a:schemeClr val="bg1"/>
                </a:solidFill>
              </a:rPr>
              <a:t>1</a:t>
            </a:r>
            <a:r>
              <a:rPr lang="tr-TR" sz="2800" i="1" dirty="0" smtClean="0">
                <a:solidFill>
                  <a:schemeClr val="bg1"/>
                </a:solidFill>
              </a:rPr>
              <a:t> </a:t>
            </a:r>
            <a:r>
              <a:rPr lang="tr-TR" sz="2800" i="1" dirty="0">
                <a:solidFill>
                  <a:schemeClr val="bg1"/>
                </a:solidFill>
              </a:rPr>
              <a:t>Sinop görüntüsü için HCS ve YGS sonuçları</a:t>
            </a:r>
          </a:p>
        </p:txBody>
      </p:sp>
      <p:sp>
        <p:nvSpPr>
          <p:cNvPr id="92" name="Rounded Rectangle 91"/>
          <p:cNvSpPr/>
          <p:nvPr/>
        </p:nvSpPr>
        <p:spPr>
          <a:xfrm>
            <a:off x="29112239" y="13659153"/>
            <a:ext cx="8679121" cy="7765867"/>
          </a:xfrm>
          <a:prstGeom prst="roundRect">
            <a:avLst>
              <a:gd name="adj" fmla="val 11729"/>
            </a:avLst>
          </a:prstGeom>
          <a:solidFill>
            <a:schemeClr val="tx1">
              <a:lumMod val="65000"/>
              <a:lumOff val="35000"/>
              <a:alpha val="50196"/>
            </a:schemeClr>
          </a:solid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500"/>
          </a:p>
        </p:txBody>
      </p:sp>
      <p:sp>
        <p:nvSpPr>
          <p:cNvPr id="6" name="TextBox 5"/>
          <p:cNvSpPr txBox="1"/>
          <p:nvPr/>
        </p:nvSpPr>
        <p:spPr>
          <a:xfrm>
            <a:off x="29879755" y="20451934"/>
            <a:ext cx="7315200" cy="954107"/>
          </a:xfrm>
          <a:prstGeom prst="rect">
            <a:avLst/>
          </a:prstGeom>
          <a:noFill/>
        </p:spPr>
        <p:txBody>
          <a:bodyPr wrap="square" rtlCol="0">
            <a:spAutoFit/>
          </a:bodyPr>
          <a:lstStyle/>
          <a:p>
            <a:pPr algn="ctr"/>
            <a:r>
              <a:rPr lang="tr-TR" sz="2800" i="1" dirty="0" smtClean="0">
                <a:solidFill>
                  <a:schemeClr val="bg1"/>
                </a:solidFill>
              </a:rPr>
              <a:t>Şekil 5 Metod ve Metriklerin kullanımı için hazırlanan Demo görüntüsü</a:t>
            </a:r>
            <a:endParaRPr lang="tr-TR" sz="2800" i="1" dirty="0">
              <a:solidFill>
                <a:schemeClr val="bg1"/>
              </a:solidFill>
            </a:endParaRPr>
          </a:p>
        </p:txBody>
      </p:sp>
      <p:sp>
        <p:nvSpPr>
          <p:cNvPr id="19" name="TextBox 18"/>
          <p:cNvSpPr txBox="1"/>
          <p:nvPr/>
        </p:nvSpPr>
        <p:spPr>
          <a:xfrm>
            <a:off x="29545735" y="13678506"/>
            <a:ext cx="7983241" cy="769441"/>
          </a:xfrm>
          <a:prstGeom prst="rect">
            <a:avLst/>
          </a:prstGeom>
          <a:noFill/>
        </p:spPr>
        <p:txBody>
          <a:bodyPr wrap="square" rtlCol="0">
            <a:spAutoFit/>
          </a:bodyPr>
          <a:lstStyle/>
          <a:p>
            <a:r>
              <a:rPr lang="tr-TR" sz="4400" b="1" i="1" dirty="0" smtClean="0">
                <a:solidFill>
                  <a:schemeClr val="bg1"/>
                </a:solidFill>
                <a:effectLst>
                  <a:outerShdw blurRad="38100" dist="38100" dir="2700000" algn="tl">
                    <a:srgbClr val="000000">
                      <a:alpha val="43137"/>
                    </a:srgbClr>
                  </a:outerShdw>
                </a:effectLst>
                <a:cs typeface="Arial" pitchFamily="34" charset="0"/>
              </a:rPr>
              <a:t>PAN KESKİNLEŞTİRME DEMOSU</a:t>
            </a:r>
            <a:endParaRPr lang="tr-TR" sz="4400" dirty="0">
              <a:solidFill>
                <a:schemeClr val="bg1"/>
              </a:solidFill>
            </a:endParaRPr>
          </a:p>
        </p:txBody>
      </p:sp>
      <p:pic>
        <p:nvPicPr>
          <p:cNvPr id="111" name="Picture 2" descr="http://www.etu.edu.tr/images/logo/tobb_etu_logo1_en.jpg"/>
          <p:cNvPicPr>
            <a:picLocks noChangeAspect="1" noChangeArrowheads="1"/>
          </p:cNvPicPr>
          <p:nvPr/>
        </p:nvPicPr>
        <p:blipFill rotWithShape="1">
          <a:blip r:embed="rId12">
            <a:extLst>
              <a:ext uri="{28A0092B-C50C-407E-A947-70E740481C1C}">
                <a14:useLocalDpi xmlns:a14="http://schemas.microsoft.com/office/drawing/2010/main" val="0"/>
              </a:ext>
            </a:extLst>
          </a:blip>
          <a:srcRect b="4992"/>
          <a:stretch/>
        </p:blipFill>
        <p:spPr bwMode="auto">
          <a:xfrm>
            <a:off x="32960677" y="1099137"/>
            <a:ext cx="4115847" cy="3240000"/>
          </a:xfrm>
          <a:prstGeom prst="roundRect">
            <a:avLst>
              <a:gd name="adj" fmla="val 8594"/>
            </a:avLst>
          </a:prstGeom>
          <a:solidFill>
            <a:srgbClr val="FFFFFF">
              <a:shade val="85000"/>
            </a:srgbClr>
          </a:solidFill>
          <a:ln>
            <a:noFill/>
          </a:ln>
          <a:effectLst>
            <a:reflection blurRad="12700" stA="0" endPos="28000" dist="5000" dir="5400000" sy="-100000" algn="bl" rotWithShape="0"/>
          </a:effectLst>
          <a:extLst/>
        </p:spPr>
      </p:pic>
      <p:grpSp>
        <p:nvGrpSpPr>
          <p:cNvPr id="84" name="Group 83"/>
          <p:cNvGrpSpPr/>
          <p:nvPr/>
        </p:nvGrpSpPr>
        <p:grpSpPr>
          <a:xfrm>
            <a:off x="10585703" y="15360444"/>
            <a:ext cx="18784791" cy="7123961"/>
            <a:chOff x="10642694" y="23202133"/>
            <a:chExt cx="18694305" cy="7123961"/>
          </a:xfrm>
        </p:grpSpPr>
        <p:sp>
          <p:nvSpPr>
            <p:cNvPr id="99" name="TextBox 98"/>
            <p:cNvSpPr txBox="1"/>
            <p:nvPr/>
          </p:nvSpPr>
          <p:spPr>
            <a:xfrm>
              <a:off x="10761271" y="29802874"/>
              <a:ext cx="17280329" cy="523220"/>
            </a:xfrm>
            <a:prstGeom prst="rect">
              <a:avLst/>
            </a:prstGeom>
            <a:noFill/>
          </p:spPr>
          <p:txBody>
            <a:bodyPr wrap="square" rtlCol="0">
              <a:spAutoFit/>
            </a:bodyPr>
            <a:lstStyle/>
            <a:p>
              <a:pPr algn="ctr"/>
              <a:r>
                <a:rPr lang="tr-TR" sz="2800" i="1" dirty="0">
                  <a:solidFill>
                    <a:schemeClr val="bg1"/>
                  </a:solidFill>
                </a:rPr>
                <a:t>Şekil </a:t>
              </a:r>
              <a:r>
                <a:rPr lang="en-US" sz="2800" i="1" dirty="0" smtClean="0">
                  <a:solidFill>
                    <a:schemeClr val="bg1"/>
                  </a:solidFill>
                </a:rPr>
                <a:t>2 Trabzon </a:t>
              </a:r>
              <a:r>
                <a:rPr lang="tr-TR" sz="2800" i="1" dirty="0" smtClean="0">
                  <a:solidFill>
                    <a:schemeClr val="bg1"/>
                  </a:solidFill>
                </a:rPr>
                <a:t>görüntüsü </a:t>
              </a:r>
              <a:r>
                <a:rPr lang="tr-TR" sz="2800" i="1" dirty="0">
                  <a:solidFill>
                    <a:schemeClr val="bg1"/>
                  </a:solidFill>
                </a:rPr>
                <a:t>için </a:t>
              </a:r>
              <a:r>
                <a:rPr lang="en-US" sz="2800" i="1" dirty="0" smtClean="0">
                  <a:solidFill>
                    <a:schemeClr val="bg1"/>
                  </a:solidFill>
                </a:rPr>
                <a:t>Gram Schmidt YGS </a:t>
              </a:r>
              <a:r>
                <a:rPr lang="tr-TR" sz="2800" i="1" dirty="0" smtClean="0">
                  <a:solidFill>
                    <a:schemeClr val="bg1"/>
                  </a:solidFill>
                </a:rPr>
                <a:t>HCS </a:t>
              </a:r>
              <a:r>
                <a:rPr lang="en-US" sz="2800" i="1" dirty="0" smtClean="0">
                  <a:solidFill>
                    <a:schemeClr val="bg1"/>
                  </a:solidFill>
                </a:rPr>
                <a:t> IHS</a:t>
              </a:r>
              <a:r>
                <a:rPr lang="tr-TR" sz="2800" i="1" dirty="0" smtClean="0">
                  <a:solidFill>
                    <a:schemeClr val="bg1"/>
                  </a:solidFill>
                </a:rPr>
                <a:t> </a:t>
              </a:r>
              <a:r>
                <a:rPr lang="en-US" sz="2800" i="1" dirty="0" smtClean="0">
                  <a:solidFill>
                    <a:schemeClr val="bg1"/>
                  </a:solidFill>
                </a:rPr>
                <a:t> VE KYM </a:t>
              </a:r>
              <a:r>
                <a:rPr lang="en-US" sz="2800" i="1" dirty="0" err="1" smtClean="0">
                  <a:solidFill>
                    <a:schemeClr val="bg1"/>
                  </a:solidFill>
                </a:rPr>
                <a:t>sonuçları</a:t>
              </a:r>
              <a:endParaRPr lang="tr-TR" sz="2800" i="1" dirty="0">
                <a:solidFill>
                  <a:schemeClr val="bg1"/>
                </a:solidFill>
              </a:endParaRPr>
            </a:p>
          </p:txBody>
        </p:sp>
        <p:pic>
          <p:nvPicPr>
            <p:cNvPr id="1030" name="Picture 6"/>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0642694" y="23202133"/>
              <a:ext cx="18694305" cy="66007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38" name="Picture 2" descr="http://www.tubitak.gov.tr/sites/default/files/tubitak-uzay-logo-jpg.jpg"/>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1454790" y="1099137"/>
            <a:ext cx="3531610" cy="3240000"/>
          </a:xfrm>
          <a:prstGeom prst="roundRect">
            <a:avLst>
              <a:gd name="adj" fmla="val 8594"/>
            </a:avLst>
          </a:prstGeom>
          <a:solidFill>
            <a:srgbClr val="FFFFFF">
              <a:shade val="85000"/>
            </a:srgbClr>
          </a:solidFill>
          <a:ln>
            <a:noFill/>
          </a:ln>
          <a:effectLst>
            <a:reflection blurRad="12700" stA="0" endPos="28000" dist="5000" dir="5400000" sy="-100000" algn="bl" rotWithShape="0"/>
          </a:effectLst>
          <a:extLst/>
        </p:spPr>
      </p:pic>
      <p:sp>
        <p:nvSpPr>
          <p:cNvPr id="60" name="TextBox 59"/>
          <p:cNvSpPr txBox="1"/>
          <p:nvPr/>
        </p:nvSpPr>
        <p:spPr>
          <a:xfrm>
            <a:off x="10708534" y="30866596"/>
            <a:ext cx="17363971" cy="523220"/>
          </a:xfrm>
          <a:prstGeom prst="rect">
            <a:avLst/>
          </a:prstGeom>
          <a:noFill/>
        </p:spPr>
        <p:txBody>
          <a:bodyPr wrap="square" rtlCol="0">
            <a:spAutoFit/>
          </a:bodyPr>
          <a:lstStyle/>
          <a:p>
            <a:pPr algn="ctr"/>
            <a:r>
              <a:rPr lang="tr-TR" sz="2800" i="1" dirty="0">
                <a:solidFill>
                  <a:schemeClr val="bg1"/>
                </a:solidFill>
              </a:rPr>
              <a:t>Şekil </a:t>
            </a:r>
            <a:r>
              <a:rPr lang="en-US" sz="2800" i="1" dirty="0" smtClean="0">
                <a:solidFill>
                  <a:schemeClr val="bg1"/>
                </a:solidFill>
              </a:rPr>
              <a:t>3 İstanbul </a:t>
            </a:r>
            <a:r>
              <a:rPr lang="tr-TR" sz="2800" i="1" dirty="0" smtClean="0">
                <a:solidFill>
                  <a:schemeClr val="bg1"/>
                </a:solidFill>
              </a:rPr>
              <a:t>görüntüsü </a:t>
            </a:r>
            <a:r>
              <a:rPr lang="tr-TR" sz="2800" i="1" dirty="0">
                <a:solidFill>
                  <a:schemeClr val="bg1"/>
                </a:solidFill>
              </a:rPr>
              <a:t>için </a:t>
            </a:r>
            <a:r>
              <a:rPr lang="en-US" sz="2800" i="1" dirty="0" smtClean="0">
                <a:solidFill>
                  <a:schemeClr val="bg1"/>
                </a:solidFill>
              </a:rPr>
              <a:t>Pan, </a:t>
            </a:r>
            <a:r>
              <a:rPr lang="en-US" sz="2800" i="1" dirty="0">
                <a:solidFill>
                  <a:schemeClr val="bg1"/>
                </a:solidFill>
              </a:rPr>
              <a:t>Gram </a:t>
            </a:r>
            <a:r>
              <a:rPr lang="en-US" sz="2800" i="1" dirty="0" smtClean="0">
                <a:solidFill>
                  <a:schemeClr val="bg1"/>
                </a:solidFill>
              </a:rPr>
              <a:t>Schmidt YGS </a:t>
            </a:r>
            <a:r>
              <a:rPr lang="tr-TR" sz="2800" i="1" dirty="0" smtClean="0">
                <a:solidFill>
                  <a:schemeClr val="bg1"/>
                </a:solidFill>
              </a:rPr>
              <a:t>HCS </a:t>
            </a:r>
            <a:r>
              <a:rPr lang="en-US" sz="2800" i="1" dirty="0" smtClean="0">
                <a:solidFill>
                  <a:schemeClr val="bg1"/>
                </a:solidFill>
              </a:rPr>
              <a:t> </a:t>
            </a:r>
            <a:r>
              <a:rPr lang="en-US" sz="2800" i="1" dirty="0" err="1" smtClean="0">
                <a:solidFill>
                  <a:schemeClr val="bg1"/>
                </a:solidFill>
              </a:rPr>
              <a:t>ve</a:t>
            </a:r>
            <a:r>
              <a:rPr lang="en-US" sz="2800" i="1" dirty="0" smtClean="0">
                <a:solidFill>
                  <a:schemeClr val="bg1"/>
                </a:solidFill>
              </a:rPr>
              <a:t> IHS</a:t>
            </a:r>
            <a:r>
              <a:rPr lang="tr-TR" sz="2800" i="1" dirty="0" smtClean="0">
                <a:solidFill>
                  <a:schemeClr val="bg1"/>
                </a:solidFill>
              </a:rPr>
              <a:t> </a:t>
            </a:r>
            <a:r>
              <a:rPr lang="en-US" sz="2800" i="1" dirty="0" smtClean="0">
                <a:solidFill>
                  <a:schemeClr val="bg1"/>
                </a:solidFill>
              </a:rPr>
              <a:t> </a:t>
            </a:r>
            <a:r>
              <a:rPr lang="en-US" sz="2800" i="1" dirty="0" err="1" smtClean="0">
                <a:solidFill>
                  <a:schemeClr val="bg1"/>
                </a:solidFill>
              </a:rPr>
              <a:t>sonuçları</a:t>
            </a:r>
            <a:endParaRPr lang="tr-TR" sz="2800" i="1" dirty="0">
              <a:solidFill>
                <a:schemeClr val="bg1"/>
              </a:solidFill>
            </a:endParaRPr>
          </a:p>
        </p:txBody>
      </p:sp>
      <p:pic>
        <p:nvPicPr>
          <p:cNvPr id="9" name="Picture 3"/>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0407979" y="22680524"/>
            <a:ext cx="17720621" cy="8125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 name="Picture 60"/>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29851887" y="14433786"/>
            <a:ext cx="7199823" cy="60498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Picture 2"/>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29477524" y="31108153"/>
            <a:ext cx="7910926" cy="43408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7040473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3799</TotalTime>
  <Words>1236</Words>
  <Application>Microsoft Office PowerPoint</Application>
  <PresentationFormat>Custom</PresentationFormat>
  <Paragraphs>148</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to create a scientific poster</dc:title>
  <dc:subject>Free Research Poster</dc:subject>
  <dc:creator>Graphicsland/MakeSigns.com</dc:creator>
  <cp:keywords>scientific, research, template, custom, poster, presentation, symposium, printing, powerpoint, create, design, example, sample, download</cp:keywords>
  <dc:description>Download our scientific poster templates at no cost to you and get one step closer to making a great research poster.</dc:description>
  <cp:lastModifiedBy>Arda Ağçal</cp:lastModifiedBy>
  <cp:revision>75</cp:revision>
  <cp:lastPrinted>2012-07-31T19:59:21Z</cp:lastPrinted>
  <dcterms:created xsi:type="dcterms:W3CDTF">2012-07-31T16:06:49Z</dcterms:created>
  <dcterms:modified xsi:type="dcterms:W3CDTF">2014-02-19T06:55:18Z</dcterms:modified>
  <cp:category>research posters template</cp:category>
</cp:coreProperties>
</file>

<file path=docProps/thumbnail.jpeg>
</file>